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46" r:id="rId3"/>
    <p:sldId id="447" r:id="rId4"/>
    <p:sldId id="496" r:id="rId5"/>
    <p:sldId id="497" r:id="rId6"/>
    <p:sldId id="498" r:id="rId7"/>
    <p:sldId id="499" r:id="rId8"/>
    <p:sldId id="500" r:id="rId9"/>
    <p:sldId id="501" r:id="rId10"/>
    <p:sldId id="503" r:id="rId11"/>
    <p:sldId id="502" r:id="rId12"/>
    <p:sldId id="504" r:id="rId13"/>
    <p:sldId id="453" r:id="rId14"/>
    <p:sldId id="505" r:id="rId15"/>
    <p:sldId id="506" r:id="rId16"/>
    <p:sldId id="507" r:id="rId17"/>
    <p:sldId id="508" r:id="rId18"/>
    <p:sldId id="510" r:id="rId19"/>
    <p:sldId id="509" r:id="rId20"/>
    <p:sldId id="511" r:id="rId21"/>
    <p:sldId id="512" r:id="rId22"/>
    <p:sldId id="513" r:id="rId23"/>
    <p:sldId id="514" r:id="rId24"/>
    <p:sldId id="515" r:id="rId25"/>
    <p:sldId id="516" r:id="rId26"/>
    <p:sldId id="517" r:id="rId27"/>
    <p:sldId id="518" r:id="rId28"/>
    <p:sldId id="519" r:id="rId29"/>
    <p:sldId id="520" r:id="rId30"/>
    <p:sldId id="521" r:id="rId31"/>
    <p:sldId id="522" r:id="rId32"/>
    <p:sldId id="523" r:id="rId33"/>
    <p:sldId id="524" r:id="rId34"/>
    <p:sldId id="525" r:id="rId35"/>
    <p:sldId id="527" r:id="rId36"/>
    <p:sldId id="526" r:id="rId37"/>
    <p:sldId id="528" r:id="rId38"/>
    <p:sldId id="529" r:id="rId39"/>
    <p:sldId id="530" r:id="rId40"/>
    <p:sldId id="531" r:id="rId41"/>
    <p:sldId id="532" r:id="rId42"/>
    <p:sldId id="533" r:id="rId43"/>
    <p:sldId id="534" r:id="rId44"/>
    <p:sldId id="535" r:id="rId45"/>
    <p:sldId id="536" r:id="rId46"/>
    <p:sldId id="537" r:id="rId47"/>
    <p:sldId id="538" r:id="rId48"/>
    <p:sldId id="539" r:id="rId49"/>
    <p:sldId id="540" r:id="rId50"/>
    <p:sldId id="541" r:id="rId51"/>
    <p:sldId id="542" r:id="rId52"/>
    <p:sldId id="543" r:id="rId53"/>
    <p:sldId id="544" r:id="rId54"/>
    <p:sldId id="545" r:id="rId55"/>
    <p:sldId id="546" r:id="rId56"/>
    <p:sldId id="547" r:id="rId57"/>
    <p:sldId id="548" r:id="rId58"/>
    <p:sldId id="549" r:id="rId59"/>
    <p:sldId id="550" r:id="rId60"/>
    <p:sldId id="454" r:id="rId61"/>
    <p:sldId id="551" r:id="rId62"/>
    <p:sldId id="552" r:id="rId63"/>
    <p:sldId id="553" r:id="rId64"/>
    <p:sldId id="554" r:id="rId65"/>
    <p:sldId id="555" r:id="rId66"/>
    <p:sldId id="556" r:id="rId67"/>
    <p:sldId id="557" r:id="rId68"/>
    <p:sldId id="558" r:id="rId69"/>
    <p:sldId id="559" r:id="rId70"/>
    <p:sldId id="560" r:id="rId71"/>
    <p:sldId id="455" r:id="rId72"/>
    <p:sldId id="561" r:id="rId73"/>
    <p:sldId id="562" r:id="rId74"/>
    <p:sldId id="563" r:id="rId75"/>
    <p:sldId id="564" r:id="rId76"/>
    <p:sldId id="565" r:id="rId77"/>
    <p:sldId id="567" r:id="rId78"/>
    <p:sldId id="568" r:id="rId79"/>
    <p:sldId id="569" r:id="rId80"/>
    <p:sldId id="570" r:id="rId81"/>
    <p:sldId id="571" r:id="rId82"/>
    <p:sldId id="572" r:id="rId83"/>
    <p:sldId id="573" r:id="rId84"/>
    <p:sldId id="574" r:id="rId85"/>
    <p:sldId id="575" r:id="rId86"/>
    <p:sldId id="576" r:id="rId87"/>
    <p:sldId id="577" r:id="rId88"/>
    <p:sldId id="578" r:id="rId89"/>
    <p:sldId id="579" r:id="rId90"/>
    <p:sldId id="581" r:id="rId91"/>
    <p:sldId id="580" r:id="rId92"/>
    <p:sldId id="582" r:id="rId93"/>
    <p:sldId id="583" r:id="rId94"/>
    <p:sldId id="584" r:id="rId95"/>
    <p:sldId id="456" r:id="rId96"/>
    <p:sldId id="585" r:id="rId97"/>
    <p:sldId id="586" r:id="rId98"/>
    <p:sldId id="587" r:id="rId99"/>
    <p:sldId id="588" r:id="rId100"/>
    <p:sldId id="589" r:id="rId101"/>
    <p:sldId id="590" r:id="rId102"/>
    <p:sldId id="591" r:id="rId103"/>
    <p:sldId id="592" r:id="rId104"/>
    <p:sldId id="593" r:id="rId105"/>
    <p:sldId id="594" r:id="rId106"/>
    <p:sldId id="595" r:id="rId107"/>
    <p:sldId id="596" r:id="rId108"/>
    <p:sldId id="457" r:id="rId109"/>
    <p:sldId id="458" r:id="rId110"/>
    <p:sldId id="459" r:id="rId111"/>
    <p:sldId id="460" r:id="rId112"/>
    <p:sldId id="461" r:id="rId113"/>
    <p:sldId id="462" r:id="rId114"/>
    <p:sldId id="463" r:id="rId115"/>
    <p:sldId id="464" r:id="rId116"/>
    <p:sldId id="465" r:id="rId117"/>
    <p:sldId id="466" r:id="rId118"/>
    <p:sldId id="467" r:id="rId119"/>
    <p:sldId id="468" r:id="rId120"/>
    <p:sldId id="469" r:id="rId121"/>
    <p:sldId id="470" r:id="rId122"/>
    <p:sldId id="471" r:id="rId123"/>
    <p:sldId id="472" r:id="rId124"/>
    <p:sldId id="473" r:id="rId125"/>
    <p:sldId id="474" r:id="rId126"/>
    <p:sldId id="475" r:id="rId127"/>
    <p:sldId id="476" r:id="rId128"/>
    <p:sldId id="477" r:id="rId129"/>
    <p:sldId id="478" r:id="rId130"/>
    <p:sldId id="479" r:id="rId131"/>
    <p:sldId id="480" r:id="rId132"/>
    <p:sldId id="481" r:id="rId133"/>
    <p:sldId id="482" r:id="rId134"/>
    <p:sldId id="483" r:id="rId135"/>
    <p:sldId id="484" r:id="rId136"/>
    <p:sldId id="485" r:id="rId137"/>
    <p:sldId id="486" r:id="rId138"/>
    <p:sldId id="487" r:id="rId139"/>
    <p:sldId id="488" r:id="rId140"/>
    <p:sldId id="489" r:id="rId141"/>
    <p:sldId id="490" r:id="rId142"/>
    <p:sldId id="491" r:id="rId143"/>
    <p:sldId id="492" r:id="rId144"/>
    <p:sldId id="493" r:id="rId145"/>
    <p:sldId id="494" r:id="rId146"/>
    <p:sldId id="495" r:id="rId147"/>
  </p:sldIdLst>
  <p:sldSz cx="9144000" cy="6858000" type="screen4x3"/>
  <p:notesSz cx="6858000" cy="9144000"/>
  <p:custDataLst>
    <p:tags r:id="rId15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8"/>
    <p:restoredTop sz="93495"/>
  </p:normalViewPr>
  <p:slideViewPr>
    <p:cSldViewPr showGuides="1">
      <p:cViewPr>
        <p:scale>
          <a:sx n="66" d="100"/>
          <a:sy n="66" d="100"/>
        </p:scale>
        <p:origin x="-636" y="-15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1" Type="http://schemas.openxmlformats.org/officeDocument/2006/relationships/tags" Target="tags/tag1.xml"/><Relationship Id="rId150" Type="http://schemas.openxmlformats.org/officeDocument/2006/relationships/tableStyles" Target="tableStyles.xml"/><Relationship Id="rId15" Type="http://schemas.openxmlformats.org/officeDocument/2006/relationships/slide" Target="slides/slide13.xml"/><Relationship Id="rId149" Type="http://schemas.openxmlformats.org/officeDocument/2006/relationships/viewProps" Target="viewProps.xml"/><Relationship Id="rId148" Type="http://schemas.openxmlformats.org/officeDocument/2006/relationships/presProps" Target="presProps.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5122" name="组合 5121"/>
          <p:cNvGrpSpPr/>
          <p:nvPr/>
        </p:nvGrpSpPr>
        <p:grpSpPr>
          <a:xfrm>
            <a:off x="-3222625" y="304800"/>
            <a:ext cx="11909425" cy="4724400"/>
            <a:chOff x="-2030" y="192"/>
            <a:chExt cx="7502" cy="2976"/>
          </a:xfrm>
        </p:grpSpPr>
        <p:sp>
          <p:nvSpPr>
            <p:cNvPr id="5123" name="直接连接符 5122"/>
            <p:cNvSpPr/>
            <p:nvPr/>
          </p:nvSpPr>
          <p:spPr>
            <a:xfrm>
              <a:off x="912" y="1584"/>
              <a:ext cx="4560" cy="0"/>
            </a:xfrm>
            <a:prstGeom prst="line">
              <a:avLst/>
            </a:prstGeom>
            <a:ln w="12700" cap="flat" cmpd="sng">
              <a:solidFill>
                <a:schemeClr val="tx1"/>
              </a:solidFill>
              <a:prstDash val="solid"/>
              <a:headEnd type="none" w="med" len="med"/>
              <a:tailEnd type="none" w="med" len="med"/>
            </a:ln>
          </p:spPr>
        </p:sp>
        <p:sp>
          <p:nvSpPr>
            <p:cNvPr id="5124" name="任意多边形 5123"/>
            <p:cNvSpPr/>
            <p:nvPr/>
          </p:nvSpPr>
          <p:spPr>
            <a:xfrm>
              <a:off x="-1584" y="864"/>
              <a:ext cx="2304" cy="2304"/>
            </a:xfrm>
            <a:custGeom>
              <a:avLst/>
              <a:gdLst>
                <a:gd name="A1" fmla="val 12083"/>
                <a:gd name="A2" fmla="val -32000"/>
                <a:gd name="A3" fmla="val 32000"/>
                <a:gd name="G0" fmla="+- A1 0 0"/>
                <a:gd name="G1" fmla="+- A2 0 0"/>
                <a:gd name="G2" fmla="+- A3 0 0"/>
                <a:gd name="T0" fmla="*/ G0 G0 1"/>
                <a:gd name="T1" fmla="*/ 32000 32000 1"/>
                <a:gd name="T2" fmla="+- 0 T1 T0"/>
                <a:gd name="T3" fmla="sqrt T2"/>
                <a:gd name="G3" fmla="*/ 32000 T3 32000"/>
                <a:gd name="T4" fmla="*/ G1 G1 1"/>
                <a:gd name="T5" fmla="*/ 32000 32000 1"/>
                <a:gd name="T6" fmla="+- 0 T5 T4"/>
                <a:gd name="T7" fmla="sqrt T6"/>
                <a:gd name="G4" fmla="*/ 32000 T7 32000"/>
                <a:gd name="T8" fmla="*/ G2 G2 1"/>
                <a:gd name="T9" fmla="*/ 32000 32000 1"/>
                <a:gd name="T10" fmla="+- 0 T9 T8"/>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Lst>
              <a:ahLst/>
              <a:cxnLst/>
              <a:rect l="G27" t="G11" r="G25" b="G14"/>
              <a:pathLst>
                <a:path w="64000" h="64000">
                  <a:moveTo>
                    <a:pt x="44083" y="2369"/>
                  </a:moveTo>
                  <a:arcTo wR="32000" hR="32000" stAng="-4068954" swAng="8137868"/>
                  <a:arcTo wR="32000" hR="32000" stAng="-17531086" swAng="41"/>
                  <a:lnTo>
                    <a:pt x="44083" y="61632"/>
                  </a:lnTo>
                  <a:lnTo>
                    <a:pt x="44083" y="2368"/>
                  </a:lnTo>
                  <a:arcTo wR="32000" hR="32000" stAng="-4068995" swAng="41"/>
                  <a:close/>
                </a:path>
              </a:pathLst>
            </a:custGeom>
            <a:solidFill>
              <a:schemeClr val="accent2"/>
            </a:solidFill>
            <a:ln w="9525">
              <a:noFill/>
            </a:ln>
          </p:spPr>
          <p:txBody>
            <a:bodyPr/>
            <a:p>
              <a:pPr lvl="0"/>
              <a:endParaRPr sz="2400" dirty="0">
                <a:latin typeface="Times New Roman" panose="02020603050405020304" pitchFamily="18" charset="0"/>
              </a:endParaRPr>
            </a:p>
          </p:txBody>
        </p:sp>
        <p:sp>
          <p:nvSpPr>
            <p:cNvPr id="5125" name="任意多边形 5124"/>
            <p:cNvSpPr/>
            <p:nvPr/>
          </p:nvSpPr>
          <p:spPr>
            <a:xfrm>
              <a:off x="-2030" y="192"/>
              <a:ext cx="2544" cy="2544"/>
            </a:xfrm>
            <a:custGeom>
              <a:avLst/>
              <a:gdLst>
                <a:gd name="A1" fmla="val 18994"/>
                <a:gd name="A2" fmla="val -30013"/>
                <a:gd name="A3" fmla="val 32000"/>
                <a:gd name="G0" fmla="+- A1 0 0"/>
                <a:gd name="G1" fmla="+- A2 0 0"/>
                <a:gd name="G2" fmla="+- A3 0 0"/>
                <a:gd name="T0" fmla="*/ G0 G0 1"/>
                <a:gd name="T1" fmla="*/ 32000 32000 1"/>
                <a:gd name="T2" fmla="+- 0 T1 T0"/>
                <a:gd name="T3" fmla="sqrt T2"/>
                <a:gd name="G3" fmla="*/ 32000 T3 32000"/>
                <a:gd name="T4" fmla="*/ G1 G1 1"/>
                <a:gd name="T5" fmla="*/ 32000 32000 1"/>
                <a:gd name="T6" fmla="+- 0 T5 T4"/>
                <a:gd name="T7" fmla="sqrt T6"/>
                <a:gd name="G4" fmla="*/ 32000 T7 32000"/>
                <a:gd name="T8" fmla="*/ G2 G2 1"/>
                <a:gd name="T9" fmla="*/ 32000 32000 1"/>
                <a:gd name="T10" fmla="+- 0 T9 T8"/>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Lst>
              <a:ahLst/>
              <a:cxnLst/>
              <a:rect l="G27" t="G11" r="G25" b="G14"/>
              <a:pathLst>
                <a:path w="64000" h="64000">
                  <a:moveTo>
                    <a:pt x="50994" y="6247"/>
                  </a:moveTo>
                  <a:arcTo wR="32000" hR="32000" stAng="-3215437" swAng="6430810"/>
                  <a:arcTo wR="32000" hR="32000" stAng="-18384627" swAng="64"/>
                  <a:lnTo>
                    <a:pt x="50994" y="57754"/>
                  </a:lnTo>
                  <a:lnTo>
                    <a:pt x="50994" y="6246"/>
                  </a:lnTo>
                  <a:arcTo wR="32000" hR="32000" stAng="-3215501" swAng="64"/>
                  <a:close/>
                </a:path>
              </a:pathLst>
            </a:custGeom>
            <a:solidFill>
              <a:schemeClr val="hlink"/>
            </a:solidFill>
            <a:ln w="9525">
              <a:noFill/>
            </a:ln>
          </p:spPr>
          <p:txBody>
            <a:bodyPr/>
            <a:p>
              <a:pPr lvl="0"/>
              <a:endParaRPr dirty="0">
                <a:latin typeface="Arial" panose="020B0604020202020204" pitchFamily="34" charset="0"/>
              </a:endParaRPr>
            </a:p>
          </p:txBody>
        </p:sp>
      </p:grpSp>
      <p:sp>
        <p:nvSpPr>
          <p:cNvPr id="5126" name="标题 5125"/>
          <p:cNvSpPr>
            <a:spLocks noGrp="1"/>
          </p:cNvSpPr>
          <p:nvPr>
            <p:ph type="ctrTitle"/>
          </p:nvPr>
        </p:nvSpPr>
        <p:spPr>
          <a:xfrm>
            <a:off x="1443038" y="985838"/>
            <a:ext cx="7239000" cy="1444625"/>
          </a:xfrm>
          <a:prstGeom prst="rect">
            <a:avLst/>
          </a:prstGeom>
          <a:noFill/>
          <a:ln w="9525">
            <a:noFill/>
          </a:ln>
        </p:spPr>
        <p:txBody>
          <a:bodyPr anchor="b" anchorCtr="0"/>
          <a:lstStyle>
            <a:lvl1pPr lvl="0">
              <a:buClrTx/>
              <a:buSzTx/>
              <a:buFontTx/>
              <a:defRPr sz="4000"/>
            </a:lvl1pPr>
          </a:lstStyle>
          <a:p>
            <a:pPr lvl="0"/>
            <a:r>
              <a:rPr lang="zh-CN" altLang="en-US" dirty="0"/>
              <a:t>单击此处编辑母版标题样式</a:t>
            </a:r>
            <a:endParaRPr lang="zh-CN" altLang="en-US" dirty="0"/>
          </a:p>
        </p:txBody>
      </p:sp>
      <p:sp>
        <p:nvSpPr>
          <p:cNvPr id="5127" name="副标题 5126"/>
          <p:cNvSpPr>
            <a:spLocks noGrp="1"/>
          </p:cNvSpPr>
          <p:nvPr>
            <p:ph type="subTitle" idx="1"/>
          </p:nvPr>
        </p:nvSpPr>
        <p:spPr>
          <a:xfrm>
            <a:off x="1443038" y="3427413"/>
            <a:ext cx="7239000" cy="1752600"/>
          </a:xfrm>
          <a:prstGeom prst="rect">
            <a:avLst/>
          </a:prstGeom>
          <a:noFill/>
          <a:ln w="9525">
            <a:noFill/>
          </a:ln>
        </p:spPr>
        <p:txBody>
          <a:bodyPr anchor="t" anchorCtr="0"/>
          <a:lstStyle>
            <a:lvl1pPr marL="0" lvl="0" indent="0">
              <a:buClr>
                <a:schemeClr val="tx2"/>
              </a:buClr>
              <a:buSzPct val="70000"/>
              <a:buFont typeface="Wingdings" panose="05000000000000000000" pitchFamily="2" charset="2"/>
              <a:buNone/>
              <a:defRPr/>
            </a:lvl1pPr>
            <a:lvl2pPr marL="457200" lvl="1" indent="0" algn="ctr">
              <a:buClr>
                <a:schemeClr val="accent2"/>
              </a:buClr>
              <a:buSzPct val="70000"/>
              <a:buFont typeface="Wingdings" panose="05000000000000000000" pitchFamily="2" charset="2"/>
              <a:buNone/>
              <a:defRPr/>
            </a:lvl2pPr>
            <a:lvl3pPr marL="914400" lvl="2" indent="0" algn="ctr">
              <a:buClr>
                <a:schemeClr val="tx2"/>
              </a:buClr>
              <a:buSzPct val="65000"/>
              <a:buFont typeface="Wingdings" panose="05000000000000000000" pitchFamily="2" charset="2"/>
              <a:buNone/>
              <a:defRPr/>
            </a:lvl3pPr>
            <a:lvl4pPr marL="1371600" lvl="3" indent="0" algn="ctr">
              <a:buClr>
                <a:schemeClr val="accent2"/>
              </a:buClr>
              <a:buSzPct val="70000"/>
              <a:buFont typeface="Wingdings" panose="05000000000000000000" pitchFamily="2" charset="2"/>
              <a:buNone/>
              <a:defRPr/>
            </a:lvl4pPr>
            <a:lvl5pPr marL="1828800" lvl="4" indent="0" algn="ctr">
              <a:buClr>
                <a:schemeClr val="tx2"/>
              </a:buClr>
              <a:buSzPct val="6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5128" name="日期占位符 5127"/>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atin typeface="Verdana" panose="020B0604030504040204" pitchFamily="34" charset="0"/>
              </a:defRPr>
            </a:lvl1pPr>
          </a:lstStyle>
          <a:p>
            <a:endParaRPr lang="zh-CN" altLang="en-US" dirty="0">
              <a:latin typeface="Arial" panose="020B0604020202020204" pitchFamily="34" charset="0"/>
            </a:endParaRPr>
          </a:p>
        </p:txBody>
      </p:sp>
      <p:sp>
        <p:nvSpPr>
          <p:cNvPr id="5129" name="页脚占位符 5128"/>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atin typeface="Verdana" panose="020B0604030504040204" pitchFamily="34" charset="0"/>
              </a:defRPr>
            </a:lvl1pPr>
          </a:lstStyle>
          <a:p>
            <a:endParaRPr lang="zh-CN" altLang="en-US" dirty="0"/>
          </a:p>
        </p:txBody>
      </p:sp>
      <p:sp>
        <p:nvSpPr>
          <p:cNvPr id="5130" name="灯片编号占位符 5129"/>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Verdana" panose="020B0604030504040204" pitchFamily="34" charset="0"/>
              </a:defRPr>
            </a:lvl1pPr>
          </a:lstStyle>
          <a:p>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5222" y="301625"/>
            <a:ext cx="1828403" cy="56403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0013" y="301625"/>
            <a:ext cx="5379215" cy="56403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0013" y="1827213"/>
            <a:ext cx="358367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99955" y="1827213"/>
            <a:ext cx="358367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4098" name="组合 4097"/>
          <p:cNvGrpSpPr/>
          <p:nvPr/>
        </p:nvGrpSpPr>
        <p:grpSpPr>
          <a:xfrm>
            <a:off x="-3238500" y="0"/>
            <a:ext cx="11925300" cy="3810000"/>
            <a:chOff x="-2040" y="0"/>
            <a:chExt cx="7512" cy="2400"/>
          </a:xfrm>
        </p:grpSpPr>
        <p:sp>
          <p:nvSpPr>
            <p:cNvPr id="4099" name="任意多边形 4098"/>
            <p:cNvSpPr/>
            <p:nvPr/>
          </p:nvSpPr>
          <p:spPr>
            <a:xfrm>
              <a:off x="-2040" y="432"/>
              <a:ext cx="2592" cy="1968"/>
            </a:xfrm>
            <a:custGeom>
              <a:avLst/>
              <a:gdLst>
                <a:gd name="A1" fmla="val 18296"/>
                <a:gd name="A2" fmla="val -30880"/>
                <a:gd name="A3" fmla="val 31512"/>
                <a:gd name="G0" fmla="+- A1 0 0"/>
                <a:gd name="G1" fmla="+- A2 0 0"/>
                <a:gd name="G2" fmla="+- A3 0 0"/>
                <a:gd name="T0" fmla="*/ G0 G0 1"/>
                <a:gd name="T1" fmla="*/ 32000 32000 1"/>
                <a:gd name="T2" fmla="+- 0 T1 T0"/>
                <a:gd name="T3" fmla="sqrt T2"/>
                <a:gd name="G3" fmla="*/ 32000 T3 32000"/>
                <a:gd name="T4" fmla="*/ G1 G1 1"/>
                <a:gd name="T5" fmla="*/ 32000 32000 1"/>
                <a:gd name="T6" fmla="+- 0 T5 T4"/>
                <a:gd name="T7" fmla="sqrt T6"/>
                <a:gd name="G4" fmla="*/ 32000 T7 32000"/>
                <a:gd name="T8" fmla="*/ G2 G2 1"/>
                <a:gd name="T9" fmla="*/ 32000 32000 1"/>
                <a:gd name="T10" fmla="+- 0 T9 T8"/>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Lst>
              <a:ahLst/>
              <a:cxnLst/>
              <a:rect l="G27" t="G11" r="G25" b="G14"/>
              <a:pathLst>
                <a:path w="64000" h="64000">
                  <a:moveTo>
                    <a:pt x="50296" y="5746"/>
                  </a:moveTo>
                  <a:arcTo wR="32000" hR="32000" stAng="-3307678" swAng="6615294"/>
                  <a:arcTo wR="32000" hR="32000" stAng="-18292383" swAng="61"/>
                  <a:lnTo>
                    <a:pt x="50296" y="58255"/>
                  </a:lnTo>
                  <a:lnTo>
                    <a:pt x="50296" y="5745"/>
                  </a:lnTo>
                  <a:arcTo wR="32000" hR="32000" stAng="-3307739" swAng="61"/>
                  <a:close/>
                </a:path>
              </a:pathLst>
            </a:custGeom>
            <a:solidFill>
              <a:schemeClr val="accent2"/>
            </a:solidFill>
            <a:ln w="9525">
              <a:noFill/>
            </a:ln>
          </p:spPr>
          <p:txBody>
            <a:bodyPr/>
            <a:p>
              <a:pPr lvl="0"/>
              <a:endParaRPr sz="2400" dirty="0">
                <a:latin typeface="Times New Roman" panose="02020603050405020304" pitchFamily="18" charset="0"/>
              </a:endParaRPr>
            </a:p>
          </p:txBody>
        </p:sp>
        <p:sp>
          <p:nvSpPr>
            <p:cNvPr id="4100" name="任意多边形 4099"/>
            <p:cNvSpPr/>
            <p:nvPr/>
          </p:nvSpPr>
          <p:spPr>
            <a:xfrm>
              <a:off x="-1528" y="0"/>
              <a:ext cx="1949" cy="1987"/>
            </a:xfrm>
            <a:custGeom>
              <a:avLst/>
              <a:gdLst>
                <a:gd name="A1" fmla="val 18077"/>
                <a:gd name="A2" fmla="val -30880"/>
                <a:gd name="A3" fmla="val 32000"/>
                <a:gd name="G0" fmla="+- A1 0 0"/>
                <a:gd name="G1" fmla="+- A2 0 0"/>
                <a:gd name="G2" fmla="+- A3 0 0"/>
                <a:gd name="T0" fmla="*/ G0 G0 1"/>
                <a:gd name="T1" fmla="*/ 32000 32000 1"/>
                <a:gd name="T2" fmla="+- 0 T1 T0"/>
                <a:gd name="T3" fmla="sqrt T2"/>
                <a:gd name="G3" fmla="*/ 32000 T3 32000"/>
                <a:gd name="T4" fmla="*/ G1 G1 1"/>
                <a:gd name="T5" fmla="*/ 32000 32000 1"/>
                <a:gd name="T6" fmla="+- 0 T5 T4"/>
                <a:gd name="T7" fmla="sqrt T6"/>
                <a:gd name="G4" fmla="*/ 32000 T7 32000"/>
                <a:gd name="T8" fmla="*/ G2 G2 1"/>
                <a:gd name="T9" fmla="*/ 32000 32000 1"/>
                <a:gd name="T10" fmla="+- 0 T9 T8"/>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Lst>
              <a:ahLst/>
              <a:cxnLst/>
              <a:rect l="G27" t="G11" r="G25" b="G14"/>
              <a:pathLst>
                <a:path w="64000" h="64000">
                  <a:moveTo>
                    <a:pt x="50077" y="5595"/>
                  </a:moveTo>
                  <a:arcTo wR="32000" hR="32000" stAng="-3336255" swAng="6672450"/>
                  <a:arcTo wR="32000" hR="32000" stAng="-18263805" swAng="61"/>
                  <a:lnTo>
                    <a:pt x="50077" y="58406"/>
                  </a:lnTo>
                  <a:lnTo>
                    <a:pt x="50077" y="5594"/>
                  </a:lnTo>
                  <a:arcTo wR="32000" hR="32000" stAng="-3336316" swAng="61"/>
                  <a:close/>
                </a:path>
              </a:pathLst>
            </a:custGeom>
            <a:solidFill>
              <a:schemeClr val="hlink"/>
            </a:solidFill>
            <a:ln w="9525">
              <a:noFill/>
            </a:ln>
          </p:spPr>
          <p:txBody>
            <a:bodyPr/>
            <a:p>
              <a:pPr lvl="0"/>
              <a:endParaRPr dirty="0">
                <a:latin typeface="Arial" panose="020B0604020202020204" pitchFamily="34" charset="0"/>
              </a:endParaRPr>
            </a:p>
          </p:txBody>
        </p:sp>
        <p:sp>
          <p:nvSpPr>
            <p:cNvPr id="4101" name="直接连接符 4100"/>
            <p:cNvSpPr/>
            <p:nvPr/>
          </p:nvSpPr>
          <p:spPr>
            <a:xfrm>
              <a:off x="864" y="960"/>
              <a:ext cx="4608" cy="0"/>
            </a:xfrm>
            <a:prstGeom prst="line">
              <a:avLst/>
            </a:prstGeom>
            <a:ln w="12700" cap="flat" cmpd="sng">
              <a:solidFill>
                <a:schemeClr val="tx1"/>
              </a:solidFill>
              <a:prstDash val="solid"/>
              <a:headEnd type="none" w="med" len="med"/>
              <a:tailEnd type="none" w="med" len="med"/>
            </a:ln>
          </p:spPr>
        </p:sp>
      </p:grpSp>
      <p:sp>
        <p:nvSpPr>
          <p:cNvPr id="4102" name="标题 4101"/>
          <p:cNvSpPr>
            <a:spLocks noGrp="1"/>
          </p:cNvSpPr>
          <p:nvPr>
            <p:ph type="title"/>
          </p:nvPr>
        </p:nvSpPr>
        <p:spPr>
          <a:xfrm>
            <a:off x="1370013" y="301625"/>
            <a:ext cx="7313612" cy="11430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4103" name="文本占位符 4102"/>
          <p:cNvSpPr>
            <a:spLocks noGrp="1"/>
          </p:cNvSpPr>
          <p:nvPr>
            <p:ph type="body" idx="1"/>
          </p:nvPr>
        </p:nvSpPr>
        <p:spPr>
          <a:xfrm>
            <a:off x="1370013" y="1827213"/>
            <a:ext cx="7313612"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4" name="日期占位符 4103"/>
          <p:cNvSpPr>
            <a:spLocks noGrp="1"/>
          </p:cNvSpPr>
          <p:nvPr>
            <p:ph type="dt" sz="half" idx="2"/>
          </p:nvPr>
        </p:nvSpPr>
        <p:spPr>
          <a:xfrm>
            <a:off x="457200" y="6248400"/>
            <a:ext cx="2133600" cy="457200"/>
          </a:xfrm>
          <a:prstGeom prst="rect">
            <a:avLst/>
          </a:prstGeom>
          <a:noFill/>
          <a:ln w="9525">
            <a:noFill/>
          </a:ln>
        </p:spPr>
        <p:txBody>
          <a:bodyPr anchor="b" anchorCtr="0"/>
          <a:lstStyle>
            <a:lvl1pPr>
              <a:defRPr sz="1200">
                <a:latin typeface="Verdana" panose="020B0604030504040204" pitchFamily="34" charset="0"/>
              </a:defRPr>
            </a:lvl1pPr>
          </a:lstStyle>
          <a:p>
            <a:pPr lvl="0"/>
            <a:fld id="{BB962C8B-B14F-4D97-AF65-F5344CB8AC3E}" type="datetime1">
              <a:rPr lang="zh-CN" altLang="en-US" dirty="0"/>
            </a:fld>
            <a:endParaRPr lang="zh-CN" altLang="en-US" dirty="0">
              <a:latin typeface="Arial" panose="020B0604020202020204" pitchFamily="34" charset="0"/>
            </a:endParaRPr>
          </a:p>
        </p:txBody>
      </p:sp>
      <p:sp>
        <p:nvSpPr>
          <p:cNvPr id="4105" name="页脚占位符 4104"/>
          <p:cNvSpPr>
            <a:spLocks noGrp="1"/>
          </p:cNvSpPr>
          <p:nvPr>
            <p:ph type="ftr" sz="quarter" idx="3"/>
          </p:nvPr>
        </p:nvSpPr>
        <p:spPr>
          <a:xfrm>
            <a:off x="3124200" y="6248400"/>
            <a:ext cx="2895600" cy="457200"/>
          </a:xfrm>
          <a:prstGeom prst="rect">
            <a:avLst/>
          </a:prstGeom>
          <a:noFill/>
          <a:ln w="9525">
            <a:noFill/>
          </a:ln>
        </p:spPr>
        <p:txBody>
          <a:bodyPr anchor="b" anchorCtr="0"/>
          <a:lstStyle>
            <a:lvl1pPr algn="ctr">
              <a:defRPr sz="1200">
                <a:latin typeface="Verdana" panose="020B0604030504040204" pitchFamily="34" charset="0"/>
              </a:defRPr>
            </a:lvl1pPr>
          </a:lstStyle>
          <a:p>
            <a:pPr lvl="0"/>
            <a:endParaRPr lang="zh-CN" altLang="en-US" dirty="0"/>
          </a:p>
        </p:txBody>
      </p:sp>
      <p:sp>
        <p:nvSpPr>
          <p:cNvPr id="4106" name="灯片编号占位符 4105"/>
          <p:cNvSpPr>
            <a:spLocks noGrp="1"/>
          </p:cNvSpPr>
          <p:nvPr>
            <p:ph type="sldNum" sz="quarter" idx="4"/>
          </p:nvPr>
        </p:nvSpPr>
        <p:spPr>
          <a:xfrm>
            <a:off x="6553200" y="6248400"/>
            <a:ext cx="2133600" cy="457200"/>
          </a:xfrm>
          <a:prstGeom prst="rect">
            <a:avLst/>
          </a:prstGeom>
          <a:noFill/>
          <a:ln w="9525">
            <a:noFill/>
          </a:ln>
        </p:spPr>
        <p:txBody>
          <a:bodyPr anchor="b" anchorCtr="0"/>
          <a:lstStyle>
            <a:lvl1pPr algn="r">
              <a:defRPr sz="1200">
                <a:latin typeface="Verdana" panose="020B0604030504040204" pitchFamily="34"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
        <a:defRPr sz="29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5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65000"/>
        <a:buFont typeface="Wingdings" panose="05000000000000000000" pitchFamily="2" charset="2"/>
        <a:buChar char="¡"/>
        <a:defRPr sz="22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19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
        <a:defRPr sz="19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
        <a:defRPr sz="19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
        <a:defRPr sz="19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
        <a:defRPr sz="19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
        <a:defRPr sz="19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94.xml"/><Relationship Id="rId4" Type="http://schemas.openxmlformats.org/officeDocument/2006/relationships/slide" Target="slide70.xml"/><Relationship Id="rId3" Type="http://schemas.openxmlformats.org/officeDocument/2006/relationships/slide" Target="slide59.xml"/><Relationship Id="rId2" Type="http://schemas.openxmlformats.org/officeDocument/2006/relationships/slide" Target="slide12.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9.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0.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1.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8.xml"/><Relationship Id="rId1" Type="http://schemas.openxmlformats.org/officeDocument/2006/relationships/image" Target="../media/image10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0.xml"/><Relationship Id="rId1" Type="http://schemas.openxmlformats.org/officeDocument/2006/relationships/image" Target="../media/image103.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2.xml"/><Relationship Id="rId1" Type="http://schemas.openxmlformats.org/officeDocument/2006/relationships/image" Target="../media/image104.pn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4.xml"/><Relationship Id="rId1" Type="http://schemas.openxmlformats.org/officeDocument/2006/relationships/image" Target="../media/image105.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5.xml"/><Relationship Id="rId1" Type="http://schemas.openxmlformats.org/officeDocument/2006/relationships/image" Target="../media/image106.pn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7.xml"/><Relationship Id="rId1" Type="http://schemas.openxmlformats.org/officeDocument/2006/relationships/image" Target="../media/image107.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8.xml"/><Relationship Id="rId1" Type="http://schemas.openxmlformats.org/officeDocument/2006/relationships/image" Target="../media/image108.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1.xml"/><Relationship Id="rId1" Type="http://schemas.openxmlformats.org/officeDocument/2006/relationships/image" Target="../media/image109.png"/></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3.xml"/><Relationship Id="rId1" Type="http://schemas.openxmlformats.org/officeDocument/2006/relationships/image" Target="../media/image110.pn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5.xml"/><Relationship Id="rId1" Type="http://schemas.openxmlformats.org/officeDocument/2006/relationships/image" Target="../media/image111.pn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3.png"/></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40.xml"/><Relationship Id="rId1" Type="http://schemas.openxmlformats.org/officeDocument/2006/relationships/image" Target="../media/image114.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40.xml"/><Relationship Id="rId1" Type="http://schemas.openxmlformats.org/officeDocument/2006/relationships/image" Target="../media/image115.png"/></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6.pn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43.xml"/><Relationship Id="rId1" Type="http://schemas.openxmlformats.org/officeDocument/2006/relationships/image" Target="../media/image117.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47.xml"/><Relationship Id="rId1" Type="http://schemas.openxmlformats.org/officeDocument/2006/relationships/image" Target="../media/image118.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48.xml"/><Relationship Id="rId1" Type="http://schemas.openxmlformats.org/officeDocument/2006/relationships/image" Target="../media/image119.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53.xml"/><Relationship Id="rId1" Type="http://schemas.openxmlformats.org/officeDocument/2006/relationships/image" Target="../media/image120.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54.xml"/><Relationship Id="rId1" Type="http://schemas.openxmlformats.org/officeDocument/2006/relationships/image" Target="../media/image121.png"/></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56.xml"/><Relationship Id="rId1" Type="http://schemas.openxmlformats.org/officeDocument/2006/relationships/image" Target="../media/image1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3.png"/></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63.xml"/><Relationship Id="rId1" Type="http://schemas.openxmlformats.org/officeDocument/2006/relationships/image" Target="../media/image124.png"/></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66.xml"/><Relationship Id="rId1" Type="http://schemas.openxmlformats.org/officeDocument/2006/relationships/image" Target="../media/image125.png"/></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67.xml"/><Relationship Id="rId1" Type="http://schemas.openxmlformats.org/officeDocument/2006/relationships/image" Target="../media/image126.png"/></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69.xml"/><Relationship Id="rId1" Type="http://schemas.openxmlformats.org/officeDocument/2006/relationships/image" Target="../media/image127.png"/></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71.xml"/><Relationship Id="rId1" Type="http://schemas.openxmlformats.org/officeDocument/2006/relationships/image" Target="../media/image128.png"/></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75.xml"/><Relationship Id="rId1" Type="http://schemas.openxmlformats.org/officeDocument/2006/relationships/image" Target="../media/image129.png"/></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80.xml"/><Relationship Id="rId1" Type="http://schemas.openxmlformats.org/officeDocument/2006/relationships/image" Target="../media/image130.png"/></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82.xml"/><Relationship Id="rId1" Type="http://schemas.openxmlformats.org/officeDocument/2006/relationships/image" Target="../media/image131.png"/></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87.xml"/><Relationship Id="rId1" Type="http://schemas.openxmlformats.org/officeDocument/2006/relationships/image" Target="../media/image1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88.xml"/><Relationship Id="rId1" Type="http://schemas.openxmlformats.org/officeDocument/2006/relationships/image" Target="../media/image133.png"/></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92.xml"/><Relationship Id="rId1" Type="http://schemas.openxmlformats.org/officeDocument/2006/relationships/image" Target="../media/image134.png"/></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97.xml"/><Relationship Id="rId1" Type="http://schemas.openxmlformats.org/officeDocument/2006/relationships/image" Target="../media/image135.png"/></Relationships>
</file>

<file path=ppt/slides/_rels/slide1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7.xml"/><Relationship Id="rId2" Type="http://schemas.openxmlformats.org/officeDocument/2006/relationships/image" Target="../media/image137.png"/><Relationship Id="rId1" Type="http://schemas.openxmlformats.org/officeDocument/2006/relationships/image" Target="../media/image136.png"/></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97.xml"/><Relationship Id="rId1" Type="http://schemas.openxmlformats.org/officeDocument/2006/relationships/image" Target="../media/image138.png"/></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99.xml"/><Relationship Id="rId1" Type="http://schemas.openxmlformats.org/officeDocument/2006/relationships/image" Target="../media/image13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108.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 Target="slide10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9.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 Target="slide11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 Target="slide11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slide" Target="slide11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slide" Target="slide11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 Target="slide115.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slide" Target="slide11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 Target="slide11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8.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1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22.xml"/><Relationship Id="rId2" Type="http://schemas.openxmlformats.org/officeDocument/2006/relationships/slide" Target="slide120.xml"/><Relationship Id="rId1" Type="http://schemas.openxmlformats.org/officeDocument/2006/relationships/slide" Target="slide1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slide" Target="slide122.xml"/><Relationship Id="rId1" Type="http://schemas.openxmlformats.org/officeDocument/2006/relationships/slide" Target="slide123.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slide" Target="slide124.xml"/><Relationship Id="rId1" Type="http://schemas.openxmlformats.org/officeDocument/2006/relationships/slide" Target="slide12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 Target="slide12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slide" Target="slide126.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4.png"/><Relationship Id="rId1"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2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28.xml"/><Relationship Id="rId1" Type="http://schemas.openxmlformats.org/officeDocument/2006/relationships/slide" Target="slide119.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8.png"/><Relationship Id="rId1" Type="http://schemas.openxmlformats.org/officeDocument/2006/relationships/image" Target="../media/image57.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 Target="slide129.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slide" Target="slide10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0.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slide" Target="slide131.xml"/><Relationship Id="rId1" Type="http://schemas.openxmlformats.org/officeDocument/2006/relationships/slide" Target="slide13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8.png"/><Relationship Id="rId1" Type="http://schemas.openxmlformats.org/officeDocument/2006/relationships/image" Target="../media/image67.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0.png"/><Relationship Id="rId1" Type="http://schemas.openxmlformats.org/officeDocument/2006/relationships/image" Target="../media/image69.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1.png"/><Relationship Id="rId1" Type="http://schemas.openxmlformats.org/officeDocument/2006/relationships/slide" Target="slide136.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3.png"/><Relationship Id="rId1" Type="http://schemas.openxmlformats.org/officeDocument/2006/relationships/image" Target="../media/image72.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7.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 Target="slide138.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pn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5.png"/><Relationship Id="rId1" Type="http://schemas.openxmlformats.org/officeDocument/2006/relationships/image" Target="../media/image84.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 Target="slide139.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9.png"/><Relationship Id="rId1" Type="http://schemas.openxmlformats.org/officeDocument/2006/relationships/slide" Target="slide140.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1.png"/><Relationship Id="rId1" Type="http://schemas.openxmlformats.org/officeDocument/2006/relationships/image" Target="../media/image9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2.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4.png"/><Relationship Id="rId1" Type="http://schemas.openxmlformats.org/officeDocument/2006/relationships/image" Target="../media/image93.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5.png"/><Relationship Id="rId1" Type="http://schemas.openxmlformats.org/officeDocument/2006/relationships/slide" Target="slide14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44.xml"/><Relationship Id="rId2" Type="http://schemas.openxmlformats.org/officeDocument/2006/relationships/slide" Target="slide143.xml"/><Relationship Id="rId1" Type="http://schemas.openxmlformats.org/officeDocument/2006/relationships/slide" Target="slide142.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7.png"/><Relationship Id="rId1" Type="http://schemas.openxmlformats.org/officeDocument/2006/relationships/image" Target="../media/image96.png"/></Relationships>
</file>

<file path=ppt/slides/_rels/slide9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8.png"/><Relationship Id="rId2" Type="http://schemas.openxmlformats.org/officeDocument/2006/relationships/slide" Target="slide144.xml"/><Relationship Id="rId1" Type="http://schemas.openxmlformats.org/officeDocument/2006/relationships/slide" Target="slide1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4770" name="标题 544769"/>
          <p:cNvSpPr>
            <a:spLocks noGrp="1"/>
          </p:cNvSpPr>
          <p:nvPr>
            <p:ph type="title"/>
          </p:nvPr>
        </p:nvSpPr>
        <p:spPr>
          <a:ln/>
        </p:spPr>
        <p:txBody>
          <a:bodyPr anchor="b" anchorCtr="0"/>
          <a:p>
            <a:pPr algn="ctr"/>
            <a:r>
              <a:rPr lang="zh-CN" altLang="en-US" b="1" dirty="0">
                <a:gradFill>
                  <a:gsLst>
                    <a:gs pos="0">
                      <a:srgbClr val="007BD3"/>
                    </a:gs>
                    <a:gs pos="100000">
                      <a:srgbClr val="034373"/>
                    </a:gs>
                  </a:gsLst>
                  <a:lin scaled="0"/>
                </a:gradFill>
                <a:latin typeface="Times New Roman" panose="02020603050405020304" pitchFamily="18" charset="0"/>
              </a:rPr>
              <a:t>第</a:t>
            </a:r>
            <a:r>
              <a:rPr lang="en-US" altLang="zh-CN" b="1">
                <a:gradFill>
                  <a:gsLst>
                    <a:gs pos="0">
                      <a:srgbClr val="007BD3"/>
                    </a:gs>
                    <a:gs pos="100000">
                      <a:srgbClr val="034373"/>
                    </a:gs>
                  </a:gsLst>
                  <a:lin scaled="0"/>
                </a:gradFill>
                <a:latin typeface="Times New Roman" panose="02020603050405020304" pitchFamily="18" charset="0"/>
              </a:rPr>
              <a:t>2</a:t>
            </a:r>
            <a:r>
              <a:rPr lang="zh-CN" altLang="en-US" b="1" dirty="0">
                <a:gradFill>
                  <a:gsLst>
                    <a:gs pos="0">
                      <a:srgbClr val="007BD3"/>
                    </a:gs>
                    <a:gs pos="100000">
                      <a:srgbClr val="034373"/>
                    </a:gs>
                  </a:gsLst>
                  <a:lin scaled="0"/>
                </a:gradFill>
                <a:latin typeface="Times New Roman" panose="02020603050405020304" pitchFamily="18" charset="0"/>
              </a:rPr>
              <a:t>章  高频小信号放大器的应用</a:t>
            </a:r>
            <a:endParaRPr lang="zh-CN" altLang="en-US" b="1" dirty="0">
              <a:gradFill>
                <a:gsLst>
                  <a:gs pos="0">
                    <a:srgbClr val="007BD3"/>
                  </a:gs>
                  <a:gs pos="100000">
                    <a:srgbClr val="034373"/>
                  </a:gs>
                </a:gsLst>
                <a:lin scaled="0"/>
              </a:gradFill>
              <a:latin typeface="Times New Roman" panose="02020603050405020304" pitchFamily="18" charset="0"/>
            </a:endParaRPr>
          </a:p>
        </p:txBody>
      </p:sp>
      <p:sp>
        <p:nvSpPr>
          <p:cNvPr id="544771" name="文本占位符 544770"/>
          <p:cNvSpPr>
            <a:spLocks noGrp="1"/>
          </p:cNvSpPr>
          <p:nvPr>
            <p:ph type="body" idx="1"/>
          </p:nvPr>
        </p:nvSpPr>
        <p:spPr>
          <a:ln/>
        </p:spPr>
        <p:txBody>
          <a:bodyPr/>
          <a:p>
            <a:pPr>
              <a:lnSpc>
                <a:spcPct val="130000"/>
              </a:lnSpc>
            </a:pPr>
            <a:r>
              <a:rPr lang="en-US" altLang="zh-CN" b="1">
                <a:latin typeface="Times New Roman" panose="02020603050405020304" pitchFamily="18" charset="0"/>
                <a:hlinkClick r:id="rId1" action="ppaction://hlinksldjump"/>
              </a:rPr>
              <a:t>2.1  </a:t>
            </a:r>
            <a:r>
              <a:rPr lang="zh-CN" altLang="en-US" b="1" dirty="0">
                <a:latin typeface="Times New Roman" panose="02020603050405020304" pitchFamily="18" charset="0"/>
                <a:hlinkClick r:id="rId1" action="ppaction://hlinksldjump"/>
              </a:rPr>
              <a:t>概述</a:t>
            </a:r>
            <a:endParaRPr lang="zh-CN" altLang="en-US" b="1" dirty="0">
              <a:latin typeface="Times New Roman" panose="02020603050405020304" pitchFamily="18" charset="0"/>
            </a:endParaRPr>
          </a:p>
          <a:p>
            <a:pPr>
              <a:lnSpc>
                <a:spcPct val="130000"/>
              </a:lnSpc>
            </a:pPr>
            <a:r>
              <a:rPr lang="en-US" altLang="zh-CN" b="1">
                <a:latin typeface="Times New Roman" panose="02020603050405020304" pitchFamily="18" charset="0"/>
                <a:hlinkClick r:id="rId2" action="ppaction://hlinksldjump"/>
              </a:rPr>
              <a:t>2.2  </a:t>
            </a:r>
            <a:r>
              <a:rPr lang="zh-CN" altLang="en-US" b="1" dirty="0">
                <a:latin typeface="Times New Roman" panose="02020603050405020304" pitchFamily="18" charset="0"/>
                <a:hlinkClick r:id="rId2" action="ppaction://hlinksldjump"/>
              </a:rPr>
              <a:t>小信号选频放大器</a:t>
            </a:r>
            <a:endParaRPr lang="zh-CN" altLang="en-US" b="1" dirty="0">
              <a:latin typeface="Times New Roman" panose="02020603050405020304" pitchFamily="18" charset="0"/>
            </a:endParaRPr>
          </a:p>
          <a:p>
            <a:pPr>
              <a:lnSpc>
                <a:spcPct val="130000"/>
              </a:lnSpc>
            </a:pPr>
            <a:r>
              <a:rPr lang="en-US" altLang="zh-CN" b="1">
                <a:latin typeface="Times New Roman" panose="02020603050405020304" pitchFamily="18" charset="0"/>
                <a:hlinkClick r:id="rId3" action="ppaction://hlinksldjump"/>
              </a:rPr>
              <a:t>2.3  </a:t>
            </a:r>
            <a:r>
              <a:rPr lang="zh-CN" altLang="en-US" b="1" dirty="0">
                <a:latin typeface="Times New Roman" panose="02020603050405020304" pitchFamily="18" charset="0"/>
                <a:hlinkClick r:id="rId3" action="ppaction://hlinksldjump"/>
              </a:rPr>
              <a:t>集中选频放大器</a:t>
            </a:r>
            <a:endParaRPr lang="zh-CN" altLang="en-US" b="1" dirty="0">
              <a:latin typeface="Times New Roman" panose="02020603050405020304" pitchFamily="18" charset="0"/>
            </a:endParaRPr>
          </a:p>
          <a:p>
            <a:pPr>
              <a:lnSpc>
                <a:spcPct val="130000"/>
              </a:lnSpc>
            </a:pPr>
            <a:r>
              <a:rPr lang="en-US" altLang="zh-CN" b="1">
                <a:latin typeface="Times New Roman" panose="02020603050405020304" pitchFamily="18" charset="0"/>
                <a:hlinkClick r:id="rId4" action="ppaction://hlinksldjump"/>
              </a:rPr>
              <a:t>2.4  </a:t>
            </a:r>
            <a:r>
              <a:rPr lang="zh-CN" altLang="en-US" b="1" dirty="0">
                <a:latin typeface="Times New Roman" panose="02020603050405020304" pitchFamily="18" charset="0"/>
                <a:hlinkClick r:id="rId4" action="ppaction://hlinksldjump"/>
              </a:rPr>
              <a:t>放大器的噪声</a:t>
            </a:r>
            <a:endParaRPr lang="zh-CN" altLang="en-US" b="1" dirty="0">
              <a:latin typeface="Times New Roman" panose="02020603050405020304" pitchFamily="18" charset="0"/>
            </a:endParaRPr>
          </a:p>
          <a:p>
            <a:pPr>
              <a:lnSpc>
                <a:spcPct val="130000"/>
              </a:lnSpc>
            </a:pPr>
            <a:r>
              <a:rPr lang="en-US" altLang="zh-CN" b="1">
                <a:latin typeface="Times New Roman" panose="02020603050405020304" pitchFamily="18" charset="0"/>
                <a:hlinkClick r:id="rId5" action="ppaction://hlinksldjump"/>
              </a:rPr>
              <a:t>2.5   技能训练2：</a:t>
            </a:r>
            <a:r>
              <a:rPr lang="zh-CN" altLang="en-US" b="1" dirty="0">
                <a:latin typeface="Times New Roman" panose="02020603050405020304" pitchFamily="18" charset="0"/>
                <a:hlinkClick r:id="rId5" action="ppaction://hlinksldjump"/>
              </a:rPr>
              <a:t>接收与小信号调谐放大</a:t>
            </a:r>
            <a:r>
              <a:rPr lang="zh-CN" altLang="en-US" b="1" u="sng" dirty="0">
                <a:gradFill>
                  <a:gsLst>
                    <a:gs pos="0">
                      <a:srgbClr val="007BD3"/>
                    </a:gs>
                    <a:gs pos="100000">
                      <a:srgbClr val="034373"/>
                    </a:gs>
                  </a:gsLst>
                  <a:lin scaled="0"/>
                </a:gradFill>
                <a:latin typeface="Times New Roman" panose="02020603050405020304" pitchFamily="18" charset="0"/>
              </a:rPr>
              <a:t>实训</a:t>
            </a:r>
            <a:endParaRPr lang="zh-CN" altLang="en-US" b="1" u="sng" dirty="0">
              <a:gradFill>
                <a:gsLst>
                  <a:gs pos="0">
                    <a:srgbClr val="007BD3"/>
                  </a:gs>
                  <a:gs pos="100000">
                    <a:srgbClr val="034373"/>
                  </a:gs>
                </a:gsLst>
                <a:lin scaled="0"/>
              </a:gradFill>
              <a:latin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62" name="标题 60416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604163" name="文本占位符 604162"/>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4.</a:t>
            </a:r>
            <a:r>
              <a:rPr lang="zh-CN" altLang="en-US" sz="2000" b="1" dirty="0">
                <a:latin typeface="Times New Roman" panose="02020603050405020304" pitchFamily="18" charset="0"/>
              </a:rPr>
              <a:t>噪声系数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放大器的噪声系数是指输入端的信噪比</a:t>
            </a:r>
            <a:r>
              <a:rPr lang="en-US" altLang="zh-CN" sz="1900" b="1">
                <a:latin typeface="Times New Roman" panose="02020603050405020304" pitchFamily="18" charset="0"/>
              </a:rPr>
              <a:t>P</a:t>
            </a:r>
            <a:r>
              <a:rPr lang="en-US" altLang="zh-CN" sz="1900" b="1" baseline="-25000">
                <a:latin typeface="Times New Roman" panose="02020603050405020304" pitchFamily="18" charset="0"/>
              </a:rPr>
              <a:t>i</a:t>
            </a:r>
            <a:r>
              <a:rPr lang="en-US" altLang="zh-CN" sz="2000" b="1">
                <a:latin typeface="Times New Roman" panose="02020603050405020304" pitchFamily="18" charset="0"/>
              </a:rPr>
              <a:t> / </a:t>
            </a:r>
            <a:r>
              <a:rPr lang="en-US" altLang="zh-CN" sz="1900" b="1" err="1">
                <a:latin typeface="Times New Roman" panose="02020603050405020304" pitchFamily="18" charset="0"/>
              </a:rPr>
              <a:t>P</a:t>
            </a:r>
            <a:r>
              <a:rPr lang="en-US" altLang="zh-CN" sz="1900" b="1" baseline="-25000" err="1">
                <a:latin typeface="Times New Roman" panose="02020603050405020304" pitchFamily="18" charset="0"/>
              </a:rPr>
              <a:t>ni</a:t>
            </a:r>
            <a:r>
              <a:rPr lang="zh-CN" altLang="en-US" sz="2000" b="1" dirty="0">
                <a:latin typeface="Times New Roman" panose="02020603050405020304" pitchFamily="18" charset="0"/>
              </a:rPr>
              <a:t>与输出端的信噪比</a:t>
            </a:r>
            <a:r>
              <a:rPr lang="en-US" altLang="zh-CN" sz="1900" b="1">
                <a:latin typeface="Times New Roman" panose="02020603050405020304" pitchFamily="18" charset="0"/>
              </a:rPr>
              <a:t>P</a:t>
            </a:r>
            <a:r>
              <a:rPr lang="en-US" altLang="zh-CN" sz="1900" b="1" baseline="-25000">
                <a:latin typeface="Times New Roman" panose="02020603050405020304" pitchFamily="18" charset="0"/>
              </a:rPr>
              <a:t>o</a:t>
            </a:r>
            <a:r>
              <a:rPr lang="en-US" altLang="zh-CN" sz="2000" b="1">
                <a:latin typeface="Times New Roman" panose="02020603050405020304" pitchFamily="18" charset="0"/>
              </a:rPr>
              <a:t> / </a:t>
            </a:r>
            <a:r>
              <a:rPr lang="en-US" altLang="zh-CN" sz="1900" b="1" err="1">
                <a:latin typeface="Times New Roman" panose="02020603050405020304" pitchFamily="18" charset="0"/>
              </a:rPr>
              <a:t>P</a:t>
            </a:r>
            <a:r>
              <a:rPr lang="en-US" altLang="zh-CN" sz="1900" b="1" baseline="-25000" err="1">
                <a:latin typeface="Times New Roman" panose="02020603050405020304" pitchFamily="18" charset="0"/>
              </a:rPr>
              <a:t>no</a:t>
            </a:r>
            <a:r>
              <a:rPr lang="zh-CN" altLang="en-US" sz="2000" b="1" dirty="0">
                <a:latin typeface="Times New Roman" panose="02020603050405020304" pitchFamily="18" charset="0"/>
              </a:rPr>
              <a:t>两者的比值，即</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(2. 4)</a:t>
            </a:r>
            <a:endParaRPr lang="en-US" altLang="zh-CN" sz="2000" b="1">
              <a:latin typeface="Times New Roman" panose="02020603050405020304" pitchFamily="18" charset="0"/>
            </a:endParaRPr>
          </a:p>
        </p:txBody>
      </p:sp>
      <p:sp>
        <p:nvSpPr>
          <p:cNvPr id="604164" name="矩形 60416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4165" name="矩形 60416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4166" name="矩形 60416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04167" name="图片 604166"/>
          <p:cNvPicPr>
            <a:picLocks noChangeAspect="1"/>
          </p:cNvPicPr>
          <p:nvPr/>
        </p:nvPicPr>
        <p:blipFill>
          <a:blip r:embed="rId1"/>
          <a:stretch>
            <a:fillRect/>
          </a:stretch>
        </p:blipFill>
        <p:spPr>
          <a:xfrm>
            <a:off x="3300413" y="3213100"/>
            <a:ext cx="2711450" cy="1411288"/>
          </a:xfrm>
          <a:prstGeom prst="rect">
            <a:avLst/>
          </a:prstGeom>
          <a:noFill/>
          <a:ln w="9525">
            <a:noFill/>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4274" name="标题 69427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4275" name="文本占位符 69427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4.</a:t>
            </a:r>
            <a:r>
              <a:rPr lang="zh-CN" altLang="en-US" sz="2000" b="1" dirty="0">
                <a:latin typeface="Times New Roman" panose="02020603050405020304" pitchFamily="18" charset="0"/>
              </a:rPr>
              <a:t>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仪器与设备</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①</a:t>
            </a:r>
            <a:r>
              <a:rPr lang="en-US" altLang="zh-CN" sz="2000" b="1">
                <a:latin typeface="Times New Roman" panose="02020603050405020304" pitchFamily="18" charset="0"/>
              </a:rPr>
              <a:t>TKGPZ - 2</a:t>
            </a:r>
            <a:r>
              <a:rPr lang="zh-CN" altLang="en-US" sz="2000" b="1" dirty="0">
                <a:latin typeface="Times New Roman" panose="02020603050405020304" pitchFamily="18" charset="0"/>
              </a:rPr>
              <a:t>型高频电子线路综合实验箱。</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②</a:t>
            </a:r>
            <a:r>
              <a:rPr lang="zh-CN" altLang="en-US" sz="2000" b="1" dirty="0">
                <a:latin typeface="Times New Roman" panose="02020603050405020304" pitchFamily="18" charset="0"/>
              </a:rPr>
              <a:t>扫频仪。</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③</a:t>
            </a:r>
            <a:r>
              <a:rPr lang="zh-CN" altLang="en-US" sz="2000" b="1" dirty="0">
                <a:latin typeface="Times New Roman" panose="02020603050405020304" pitchFamily="18" charset="0"/>
              </a:rPr>
              <a:t>双踪示波器。</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5.</a:t>
            </a:r>
            <a:r>
              <a:rPr lang="zh-CN" altLang="en-US" sz="2000" b="1" dirty="0">
                <a:latin typeface="Times New Roman" panose="02020603050405020304" pitchFamily="18" charset="0"/>
              </a:rPr>
              <a:t>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内容与步骤</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首先在实验箱上找到本次实验所用到的单元电路，然后接通实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箱电源，并按下</a:t>
            </a:r>
            <a:r>
              <a:rPr lang="en-US" altLang="zh-CN" sz="2000" b="1">
                <a:latin typeface="Times New Roman" panose="02020603050405020304" pitchFamily="18" charset="0"/>
              </a:rPr>
              <a:t>+12 V</a:t>
            </a:r>
            <a:r>
              <a:rPr lang="zh-CN" altLang="en-US" sz="2000" b="1" dirty="0">
                <a:latin typeface="Times New Roman" panose="02020603050405020304" pitchFamily="18" charset="0"/>
              </a:rPr>
              <a:t>、</a:t>
            </a:r>
            <a:r>
              <a:rPr lang="en-US" altLang="zh-CN" sz="2000" b="1">
                <a:latin typeface="Times New Roman" panose="02020603050405020304" pitchFamily="18" charset="0"/>
              </a:rPr>
              <a:t>+5 V</a:t>
            </a:r>
            <a:r>
              <a:rPr lang="zh-CN" altLang="en-US" sz="2000" b="1" dirty="0">
                <a:latin typeface="Times New Roman" panose="02020603050405020304" pitchFamily="18" charset="0"/>
              </a:rPr>
              <a:t>、一</a:t>
            </a:r>
            <a:r>
              <a:rPr lang="en-US" altLang="zh-CN" sz="2000" b="1">
                <a:latin typeface="Times New Roman" panose="02020603050405020304" pitchFamily="18" charset="0"/>
              </a:rPr>
              <a:t>12 V</a:t>
            </a:r>
            <a:r>
              <a:rPr lang="zh-CN" altLang="en-US" sz="2000" b="1" dirty="0">
                <a:latin typeface="Times New Roman" panose="02020603050405020304" pitchFamily="18" charset="0"/>
              </a:rPr>
              <a:t>总电源开关</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 </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3</a:t>
            </a:r>
            <a:r>
              <a:rPr lang="zh-CN" altLang="en-US" sz="2000" b="1" dirty="0">
                <a:latin typeface="Times New Roman" panose="02020603050405020304" pitchFamily="18" charset="0"/>
              </a:rPr>
              <a:t>，以及本实验单元电源开关</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600</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p:txBody>
      </p:sp>
      <p:sp>
        <p:nvSpPr>
          <p:cNvPr id="694276" name="矩形 69427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4277" name="矩形 69427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4278" name="矩形 69427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298" name="标题 69529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5299" name="文本占位符 69529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(1)</a:t>
            </a:r>
            <a:r>
              <a:rPr lang="zh-CN" altLang="en-US" sz="2000" b="1" dirty="0">
                <a:latin typeface="Times New Roman" panose="02020603050405020304" pitchFamily="18" charset="0"/>
              </a:rPr>
              <a:t>输入回路的调节</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将扫频仪的输出探头接在</a:t>
            </a:r>
            <a:r>
              <a:rPr lang="en-US" altLang="zh-CN" sz="2000" b="1">
                <a:latin typeface="Times New Roman" panose="02020603050405020304" pitchFamily="18" charset="0"/>
              </a:rPr>
              <a:t>J</a:t>
            </a:r>
            <a:r>
              <a:rPr lang="en-US" altLang="zh-CN" sz="2000" b="1" baseline="-25000">
                <a:latin typeface="Times New Roman" panose="02020603050405020304" pitchFamily="18" charset="0"/>
              </a:rPr>
              <a:t>601</a:t>
            </a:r>
            <a:r>
              <a:rPr lang="zh-CN" altLang="en-US" sz="2000" b="1" dirty="0">
                <a:latin typeface="Times New Roman" panose="02020603050405020304" pitchFamily="18" charset="0"/>
              </a:rPr>
              <a:t>或</a:t>
            </a:r>
            <a:r>
              <a:rPr lang="en-US" altLang="zh-CN" sz="2000" b="1">
                <a:latin typeface="Times New Roman" panose="02020603050405020304" pitchFamily="18" charset="0"/>
              </a:rPr>
              <a:t>J</a:t>
            </a:r>
            <a:r>
              <a:rPr lang="en-US" altLang="zh-CN" sz="2000" b="1" baseline="-25000">
                <a:latin typeface="Times New Roman" panose="02020603050405020304" pitchFamily="18" charset="0"/>
              </a:rPr>
              <a:t>603</a:t>
            </a:r>
            <a:r>
              <a:rPr lang="en-US" altLang="zh-CN" sz="2000" b="1">
                <a:latin typeface="Times New Roman" panose="02020603050405020304" pitchFamily="18" charset="0"/>
              </a:rPr>
              <a:t> </a:t>
            </a:r>
            <a:r>
              <a:rPr lang="zh-CN" altLang="en-US" sz="2000" b="1" dirty="0">
                <a:latin typeface="Times New Roman" panose="02020603050405020304" pitchFamily="18" charset="0"/>
              </a:rPr>
              <a:t>，检波探头接在</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602</a:t>
            </a:r>
            <a:r>
              <a:rPr lang="zh-CN" altLang="en-US" sz="2000" b="1" dirty="0">
                <a:latin typeface="Times New Roman" panose="02020603050405020304" pitchFamily="18" charset="0"/>
              </a:rPr>
              <a:t>或</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605</a:t>
            </a:r>
            <a:r>
              <a:rPr lang="en-US" altLang="zh-CN" sz="2000" b="1">
                <a:latin typeface="Times New Roman" panose="02020603050405020304" pitchFamily="18" charset="0"/>
              </a:rPr>
              <a:t> ,</a:t>
            </a:r>
            <a:r>
              <a:rPr lang="zh-CN" altLang="en-US" sz="2000" b="1" dirty="0">
                <a:latin typeface="Times New Roman" panose="02020603050405020304" pitchFamily="18" charset="0"/>
              </a:rPr>
              <a:t>调节</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601</a:t>
            </a:r>
            <a:r>
              <a:rPr lang="zh-CN" altLang="en-US" sz="2000" b="1" dirty="0">
                <a:latin typeface="Times New Roman" panose="02020603050405020304" pitchFamily="18" charset="0"/>
              </a:rPr>
              <a:t>或</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602</a:t>
            </a:r>
            <a:r>
              <a:rPr lang="en-US" altLang="zh-CN" sz="2000" b="1">
                <a:latin typeface="Times New Roman" panose="02020603050405020304" pitchFamily="18" charset="0"/>
              </a:rPr>
              <a:t> </a:t>
            </a:r>
            <a:r>
              <a:rPr lang="zh-CN" altLang="en-US" sz="2000" b="1" dirty="0">
                <a:latin typeface="Times New Roman" panose="02020603050405020304" pitchFamily="18" charset="0"/>
              </a:rPr>
              <a:t>、 </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602</a:t>
            </a:r>
            <a:r>
              <a:rPr lang="zh-CN" altLang="en-US" sz="2000" b="1" dirty="0">
                <a:latin typeface="Times New Roman" panose="02020603050405020304" pitchFamily="18" charset="0"/>
              </a:rPr>
              <a:t>或</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614</a:t>
            </a:r>
            <a:r>
              <a:rPr lang="en-US" altLang="zh-CN" sz="2000" b="1">
                <a:latin typeface="Times New Roman" panose="02020603050405020304" pitchFamily="18" charset="0"/>
              </a:rPr>
              <a:t> </a:t>
            </a:r>
            <a:r>
              <a:rPr lang="zh-CN" altLang="en-US" sz="2000" b="1" dirty="0">
                <a:latin typeface="Times New Roman" panose="02020603050405020304" pitchFamily="18" charset="0"/>
              </a:rPr>
              <a:t>，使输入回路谐振在</a:t>
            </a:r>
            <a:r>
              <a:rPr lang="en-US" altLang="zh-CN" sz="2000" b="1">
                <a:latin typeface="Times New Roman" panose="02020603050405020304" pitchFamily="18" charset="0"/>
              </a:rPr>
              <a:t>10 MHz</a:t>
            </a:r>
            <a:r>
              <a:rPr lang="zh-CN" altLang="en-US" sz="2000" b="1" dirty="0">
                <a:latin typeface="Times New Roman" panose="02020603050405020304" pitchFamily="18" charset="0"/>
              </a:rPr>
              <a:t>频率处。测量输入回路谐振曲线，并记录之。</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a:t>
            </a:r>
            <a:r>
              <a:rPr lang="zh-CN" altLang="en-US" sz="2000" b="1" dirty="0">
                <a:latin typeface="Times New Roman" panose="02020603050405020304" pitchFamily="18" charset="0"/>
              </a:rPr>
              <a:t>单调谐放大器增益和带宽的测试</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将扫频仪的输出探头接到电路的输入端</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602 </a:t>
            </a:r>
            <a:r>
              <a:rPr lang="zh-CN" altLang="en-US" sz="2000" b="1" dirty="0">
                <a:latin typeface="Times New Roman" panose="02020603050405020304" pitchFamily="18" charset="0"/>
              </a:rPr>
              <a:t>，</a:t>
            </a:r>
            <a:r>
              <a:rPr lang="zh-CN" altLang="en-US" sz="2000" b="1">
                <a:latin typeface="Times New Roman" panose="02020603050405020304" pitchFamily="18" charset="0"/>
              </a:rPr>
              <a:t> </a:t>
            </a:r>
            <a:r>
              <a:rPr lang="zh-CN" altLang="en-US" sz="2000" b="1" dirty="0">
                <a:latin typeface="Times New Roman" panose="02020603050405020304" pitchFamily="18" charset="0"/>
              </a:rPr>
              <a:t>扫频仪的检波探头接到电路的输出端</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603 </a:t>
            </a:r>
            <a:r>
              <a:rPr lang="zh-CN" altLang="en-US" sz="2000" b="1" dirty="0">
                <a:latin typeface="Times New Roman" panose="02020603050405020304" pitchFamily="18" charset="0"/>
              </a:rPr>
              <a:t>，然后在放大器的射极和调谐回路中分别接入不同阻值的电阻，并通过调节调谐回路的磁芯</a:t>
            </a:r>
            <a:r>
              <a:rPr lang="en-US" altLang="zh-CN" sz="2000" b="1">
                <a:latin typeface="Times New Roman" panose="02020603050405020304" pitchFamily="18" charset="0"/>
              </a:rPr>
              <a:t>T</a:t>
            </a:r>
            <a:r>
              <a:rPr lang="en-US" altLang="zh-CN" sz="2000" b="1" baseline="-25000">
                <a:latin typeface="Times New Roman" panose="02020603050405020304" pitchFamily="18" charset="0"/>
              </a:rPr>
              <a:t>601 </a:t>
            </a:r>
            <a:r>
              <a:rPr lang="zh-CN" altLang="en-US" sz="2000" b="1" dirty="0">
                <a:latin typeface="Times New Roman" panose="02020603050405020304" pitchFamily="18" charset="0"/>
              </a:rPr>
              <a:t>，使波形的顶峰出现在频率为</a:t>
            </a:r>
            <a:r>
              <a:rPr lang="en-US" altLang="zh-CN" sz="2000" b="1">
                <a:latin typeface="Times New Roman" panose="02020603050405020304" pitchFamily="18" charset="0"/>
              </a:rPr>
              <a:t>10 MHz</a:t>
            </a:r>
            <a:r>
              <a:rPr lang="zh-CN" altLang="en-US" sz="2000" b="1" dirty="0">
                <a:latin typeface="Times New Roman" panose="02020603050405020304" pitchFamily="18" charset="0"/>
              </a:rPr>
              <a:t>处，分别测量单调谐放大器的增益与带宽，并记录之。</a:t>
            </a:r>
            <a:endParaRPr lang="zh-CN" altLang="en-US" sz="2000" b="1" dirty="0">
              <a:latin typeface="Times New Roman" panose="02020603050405020304" pitchFamily="18" charset="0"/>
            </a:endParaRPr>
          </a:p>
        </p:txBody>
      </p:sp>
      <p:sp>
        <p:nvSpPr>
          <p:cNvPr id="695300" name="矩形 69529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5301" name="矩形 69530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5302" name="矩形 69530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22" name="标题 69632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6323" name="文本占位符 69632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(3)</a:t>
            </a:r>
            <a:r>
              <a:rPr lang="zh-CN" altLang="en-US" sz="2000" b="1" dirty="0">
                <a:latin typeface="Times New Roman" panose="02020603050405020304" pitchFamily="18" charset="0"/>
              </a:rPr>
              <a:t>双调谐放大电路的测试</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将扫频仪的输出探头接到电路的输入端</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605</a:t>
            </a:r>
            <a:r>
              <a:rPr lang="en-US" altLang="zh-CN" sz="2000" b="1">
                <a:latin typeface="Times New Roman" panose="02020603050405020304" pitchFamily="18" charset="0"/>
              </a:rPr>
              <a:t> </a:t>
            </a:r>
            <a:r>
              <a:rPr lang="zh-CN" altLang="en-US" sz="2000" b="1" dirty="0">
                <a:latin typeface="Times New Roman" panose="02020603050405020304" pitchFamily="18" charset="0"/>
              </a:rPr>
              <a:t>，扫频仪的检波探头接到电路的输出端</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606</a:t>
            </a:r>
            <a:r>
              <a:rPr lang="en-US" altLang="zh-CN" sz="2000" b="1">
                <a:latin typeface="Times New Roman" panose="02020603050405020304" pitchFamily="18" charset="0"/>
              </a:rPr>
              <a:t> </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①</a:t>
            </a:r>
            <a:r>
              <a:rPr lang="zh-CN" altLang="en-US" sz="2000" b="1" dirty="0">
                <a:latin typeface="Times New Roman" panose="02020603050405020304" pitchFamily="18" charset="0"/>
              </a:rPr>
              <a:t>改变双调谐回路的藕合电容，并通过调节初、次级谐振回路的磁芯，使出现的双峰波形的峰值等高。测量放大器的增益与带宽，并记录之。</a:t>
            </a:r>
            <a:endParaRPr lang="zh-CN" altLang="en-US" sz="2000" b="1" dirty="0">
              <a:latin typeface="Times New Roman" panose="02020603050405020304" pitchFamily="18" charset="0"/>
            </a:endParaRPr>
          </a:p>
        </p:txBody>
      </p:sp>
      <p:sp>
        <p:nvSpPr>
          <p:cNvPr id="696324" name="矩形 69632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6325" name="矩形 69632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6326" name="矩形 69632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7346" name="标题 69734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7347" name="文本占位符 69734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②</a:t>
            </a:r>
            <a:r>
              <a:rPr lang="zh-CN" altLang="en-US" sz="2000" b="1" dirty="0">
                <a:latin typeface="Times New Roman" panose="02020603050405020304" pitchFamily="18" charset="0"/>
              </a:rPr>
              <a:t>不同信号频率下的藕合程度测试。在电路的输入端</a:t>
            </a:r>
            <a:r>
              <a:rPr lang="en-US" altLang="zh-CN" sz="2000" b="1">
                <a:latin typeface="Times New Roman" panose="02020603050405020304" pitchFamily="18" charset="0"/>
              </a:rPr>
              <a:t>J</a:t>
            </a:r>
            <a:r>
              <a:rPr lang="en-US" altLang="zh-CN" sz="2000" b="1" baseline="-25000">
                <a:latin typeface="Times New Roman" panose="02020603050405020304" pitchFamily="18" charset="0"/>
              </a:rPr>
              <a:t>603</a:t>
            </a:r>
            <a:r>
              <a:rPr lang="zh-CN" altLang="en-US" sz="2000" b="1" dirty="0">
                <a:latin typeface="Times New Roman" panose="02020603050405020304" pitchFamily="18" charset="0"/>
              </a:rPr>
              <a:t>输入测量模块的高频载波信号</a:t>
            </a:r>
            <a:r>
              <a:rPr lang="en-US" altLang="zh-CN" sz="2000" b="1">
                <a:latin typeface="Times New Roman" panose="02020603050405020304" pitchFamily="18" charset="0"/>
              </a:rPr>
              <a:t>(0. 4V</a:t>
            </a:r>
            <a:r>
              <a:rPr lang="en-US" altLang="zh-CN" sz="2000" b="1" baseline="-25000">
                <a:latin typeface="Times New Roman" panose="02020603050405020304" pitchFamily="18" charset="0"/>
              </a:rPr>
              <a:t>P-P</a:t>
            </a:r>
            <a:r>
              <a:rPr lang="en-US" altLang="zh-CN" sz="2000" b="1">
                <a:latin typeface="Times New Roman" panose="02020603050405020304" pitchFamily="18" charset="0"/>
              </a:rPr>
              <a:t> </a:t>
            </a:r>
            <a:r>
              <a:rPr lang="zh-CN" altLang="en-US" sz="2000" b="1" dirty="0">
                <a:latin typeface="Times New Roman" panose="02020603050405020304" pitchFamily="18" charset="0"/>
              </a:rPr>
              <a:t>，其频率分别为</a:t>
            </a:r>
            <a:r>
              <a:rPr lang="en-US" altLang="zh-CN" sz="2000" b="1">
                <a:latin typeface="Times New Roman" panose="02020603050405020304" pitchFamily="18" charset="0"/>
              </a:rPr>
              <a:t>9. 5 MHz </a:t>
            </a:r>
            <a:r>
              <a:rPr lang="zh-CN" altLang="en-US" sz="2000" b="1" dirty="0">
                <a:latin typeface="Times New Roman" panose="02020603050405020304" pitchFamily="18" charset="0"/>
              </a:rPr>
              <a:t>、</a:t>
            </a:r>
            <a:r>
              <a:rPr lang="en-US" altLang="zh-CN" sz="2000" b="1">
                <a:latin typeface="Times New Roman" panose="02020603050405020304" pitchFamily="18" charset="0"/>
              </a:rPr>
              <a:t>10 MHz </a:t>
            </a:r>
            <a:r>
              <a:rPr lang="zh-CN" altLang="en-US" sz="2000" b="1" dirty="0">
                <a:latin typeface="Times New Roman" panose="02020603050405020304" pitchFamily="18" charset="0"/>
              </a:rPr>
              <a:t>、</a:t>
            </a:r>
            <a:r>
              <a:rPr lang="en-US" altLang="zh-CN" sz="2000" b="1">
                <a:latin typeface="Times New Roman" panose="02020603050405020304" pitchFamily="18" charset="0"/>
              </a:rPr>
              <a:t>10. 5 MHz )</a:t>
            </a:r>
            <a:r>
              <a:rPr lang="zh-CN" altLang="en-US" sz="2000" b="1" dirty="0">
                <a:latin typeface="Times New Roman" panose="02020603050405020304" pitchFamily="18" charset="0"/>
              </a:rPr>
              <a:t>，用示波器在电路的输出端</a:t>
            </a:r>
            <a:r>
              <a:rPr lang="en-US" altLang="zh-CN" sz="2000" b="1">
                <a:latin typeface="Times New Roman" panose="02020603050405020304" pitchFamily="18" charset="0"/>
              </a:rPr>
              <a:t>(TP</a:t>
            </a:r>
            <a:r>
              <a:rPr lang="en-US" altLang="zh-CN" sz="2000" b="1" baseline="-25000">
                <a:latin typeface="Times New Roman" panose="02020603050405020304" pitchFamily="18" charset="0"/>
              </a:rPr>
              <a:t>606</a:t>
            </a:r>
            <a:r>
              <a:rPr lang="en-US" altLang="zh-CN" sz="2000" b="1">
                <a:latin typeface="Times New Roman" panose="02020603050405020304" pitchFamily="18" charset="0"/>
              </a:rPr>
              <a:t>)</a:t>
            </a:r>
            <a:r>
              <a:rPr lang="zh-CN" altLang="en-US" sz="2000" b="1" dirty="0">
                <a:latin typeface="Times New Roman" panose="02020603050405020304" pitchFamily="18" charset="0"/>
              </a:rPr>
              <a:t>分别测试</a:t>
            </a:r>
            <a:r>
              <a:rPr lang="en-US" altLang="zh-CN" sz="2000" b="1">
                <a:latin typeface="Times New Roman" panose="02020603050405020304" pitchFamily="18" charset="0"/>
              </a:rPr>
              <a:t>3</a:t>
            </a:r>
            <a:r>
              <a:rPr lang="zh-CN" altLang="en-US" sz="2000" b="1" dirty="0">
                <a:latin typeface="Times New Roman" panose="02020603050405020304" pitchFamily="18" charset="0"/>
              </a:rPr>
              <a:t>种藕合状态下的输出幅度</a:t>
            </a:r>
            <a:r>
              <a:rPr lang="en-US" altLang="zh-CN" sz="2000" b="1">
                <a:latin typeface="Times New Roman" panose="02020603050405020304" pitchFamily="18" charset="0"/>
              </a:rPr>
              <a:t>(V</a:t>
            </a:r>
            <a:r>
              <a:rPr lang="en-US" altLang="zh-CN" sz="2000" b="1" baseline="-25000">
                <a:latin typeface="Times New Roman" panose="02020603050405020304" pitchFamily="18" charset="0"/>
              </a:rPr>
              <a:t>P-P</a:t>
            </a:r>
            <a:r>
              <a:rPr lang="en-US" altLang="zh-CN" sz="2000" b="1">
                <a:latin typeface="Times New Roman" panose="02020603050405020304" pitchFamily="18" charset="0"/>
              </a:rPr>
              <a:t>)</a:t>
            </a:r>
            <a:r>
              <a:rPr lang="zh-CN" altLang="en-US" sz="2000" b="1" dirty="0">
                <a:latin typeface="Times New Roman" panose="02020603050405020304" pitchFamily="18" charset="0"/>
              </a:rPr>
              <a:t>，并将测试结果填于下表中。</a:t>
            </a:r>
            <a:endParaRPr lang="zh-CN" altLang="en-US" sz="2000" b="1" dirty="0">
              <a:latin typeface="Times New Roman" panose="02020603050405020304" pitchFamily="18" charset="0"/>
            </a:endParaRPr>
          </a:p>
        </p:txBody>
      </p:sp>
      <p:sp>
        <p:nvSpPr>
          <p:cNvPr id="697348" name="矩形 69734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7349" name="矩形 69734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7350" name="矩形 69734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97351" name="图片 697350"/>
          <p:cNvPicPr>
            <a:picLocks noChangeAspect="1"/>
          </p:cNvPicPr>
          <p:nvPr/>
        </p:nvPicPr>
        <p:blipFill>
          <a:blip r:embed="rId1"/>
          <a:stretch>
            <a:fillRect/>
          </a:stretch>
        </p:blipFill>
        <p:spPr>
          <a:xfrm>
            <a:off x="1692275" y="3933825"/>
            <a:ext cx="6696075" cy="1284288"/>
          </a:xfrm>
          <a:prstGeom prst="rect">
            <a:avLst/>
          </a:prstGeom>
          <a:noFill/>
          <a:ln w="9525">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8370" name="标题 69836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8371" name="文本占位符 69837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以上测试用的高频载波亦可取自“变容二极管调频器及相位鉴频器实验”所产生的载波信号，其频偏可用电位器</a:t>
            </a:r>
            <a:r>
              <a:rPr lang="en-US" altLang="zh-CN" sz="2000" b="1">
                <a:latin typeface="Times New Roman" panose="02020603050405020304" pitchFamily="18" charset="0"/>
              </a:rPr>
              <a:t>W</a:t>
            </a:r>
            <a:r>
              <a:rPr lang="en-US" altLang="zh-CN" sz="2000" b="1" baseline="-25000">
                <a:latin typeface="Times New Roman" panose="02020603050405020304" pitchFamily="18" charset="0"/>
              </a:rPr>
              <a:t>401</a:t>
            </a:r>
            <a:r>
              <a:rPr lang="en-US" altLang="zh-CN" sz="2000" b="1">
                <a:latin typeface="Times New Roman" panose="02020603050405020304" pitchFamily="18" charset="0"/>
              </a:rPr>
              <a:t> </a:t>
            </a:r>
            <a:r>
              <a:rPr lang="zh-CN" altLang="en-US" sz="2000" b="1" dirty="0">
                <a:latin typeface="Times New Roman" panose="02020603050405020304" pitchFamily="18" charset="0"/>
              </a:rPr>
              <a:t>，进行调节。</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6.</a:t>
            </a:r>
            <a:r>
              <a:rPr lang="zh-CN" altLang="en-US" sz="2000" b="1" dirty="0">
                <a:latin typeface="Times New Roman" panose="02020603050405020304" pitchFamily="18" charset="0"/>
              </a:rPr>
              <a:t>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注意事项</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在调节谐振回路的磁芯时，要用小型无感性的起子，缓慢进行调节，用力不可过大，以免损坏磁芯。</a:t>
            </a:r>
            <a:endParaRPr lang="zh-CN" altLang="en-US" sz="2000" b="1" dirty="0">
              <a:latin typeface="Times New Roman" panose="02020603050405020304" pitchFamily="18" charset="0"/>
            </a:endParaRPr>
          </a:p>
        </p:txBody>
      </p:sp>
      <p:sp>
        <p:nvSpPr>
          <p:cNvPr id="698372" name="矩形 69837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8373" name="矩形 69837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8374" name="矩形 69837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9394" name="标题 69939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9395" name="文本占位符 69939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7.</a:t>
            </a:r>
            <a:r>
              <a:rPr lang="zh-CN" altLang="en-US" sz="2000" b="1" dirty="0">
                <a:latin typeface="Times New Roman" panose="02020603050405020304" pitchFamily="18" charset="0"/>
              </a:rPr>
              <a:t>预习思考题</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①</a:t>
            </a:r>
            <a:r>
              <a:rPr lang="zh-CN" altLang="en-US" sz="2000" b="1" dirty="0">
                <a:latin typeface="Times New Roman" panose="02020603050405020304" pitchFamily="18" charset="0"/>
              </a:rPr>
              <a:t>试分析单调谐放大回路的发射极电阻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e</a:t>
            </a:r>
            <a:r>
              <a:rPr lang="zh-CN" altLang="en-US" sz="2000" b="1" dirty="0">
                <a:latin typeface="Times New Roman" panose="02020603050405020304" pitchFamily="18" charset="0"/>
              </a:rPr>
              <a:t>和谐振回路的阻尼电阻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对放大器的增益、带宽和中心频率各有何影响</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②</a:t>
            </a:r>
            <a:r>
              <a:rPr lang="zh-CN" altLang="en-US" sz="2000" b="1" dirty="0">
                <a:latin typeface="Times New Roman" panose="02020603050405020304" pitchFamily="18" charset="0"/>
              </a:rPr>
              <a:t>为什么发射极电阻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e</a:t>
            </a:r>
            <a:r>
              <a:rPr lang="zh-CN" altLang="en-US" sz="2000" b="1" dirty="0">
                <a:latin typeface="Times New Roman" panose="02020603050405020304" pitchFamily="18" charset="0"/>
              </a:rPr>
              <a:t>对增益、带宽和中心频率的影响不及阻尼电阻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en-US" altLang="zh-CN" sz="2000" b="1">
                <a:latin typeface="Times New Roman" panose="02020603050405020304" pitchFamily="18" charset="0"/>
              </a:rPr>
              <a:t> </a:t>
            </a:r>
            <a:r>
              <a:rPr lang="zh-CN" altLang="en-US" sz="2000" b="1" dirty="0">
                <a:latin typeface="Times New Roman" panose="02020603050405020304" pitchFamily="18" charset="0"/>
              </a:rPr>
              <a:t>大</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③</a:t>
            </a:r>
            <a:r>
              <a:rPr lang="zh-CN" altLang="en-US" sz="2000" b="1" dirty="0">
                <a:latin typeface="Times New Roman" panose="02020603050405020304" pitchFamily="18" charset="0"/>
              </a:rPr>
              <a:t>在电容藕合双调谐回路中，为什么藕合电容大的</a:t>
            </a:r>
            <a:r>
              <a:rPr lang="en-US" altLang="zh-CN" sz="2000" b="1">
                <a:latin typeface="Times New Roman" panose="02020603050405020304" pitchFamily="18" charset="0"/>
              </a:rPr>
              <a:t>(</a:t>
            </a:r>
            <a:r>
              <a:rPr lang="zh-CN" altLang="en-US" sz="2000" b="1" dirty="0">
                <a:latin typeface="Times New Roman" panose="02020603050405020304" pitchFamily="18" charset="0"/>
              </a:rPr>
              <a:t>紧藕合</a:t>
            </a:r>
            <a:r>
              <a:rPr lang="en-US" altLang="zh-CN" sz="2000" b="1">
                <a:latin typeface="Times New Roman" panose="02020603050405020304" pitchFamily="18" charset="0"/>
              </a:rPr>
              <a:t>)</a:t>
            </a:r>
            <a:r>
              <a:rPr lang="zh-CN" altLang="en-US" sz="2000" b="1" dirty="0">
                <a:latin typeface="Times New Roman" panose="02020603050405020304" pitchFamily="18" charset="0"/>
              </a:rPr>
              <a:t>会出现双峰，小的藕合电容</a:t>
            </a:r>
            <a:r>
              <a:rPr lang="en-US" altLang="zh-CN" sz="2000" b="1">
                <a:latin typeface="Times New Roman" panose="02020603050405020304" pitchFamily="18" charset="0"/>
              </a:rPr>
              <a:t>(</a:t>
            </a:r>
            <a:r>
              <a:rPr lang="zh-CN" altLang="en-US" sz="2000" b="1" dirty="0">
                <a:latin typeface="Times New Roman" panose="02020603050405020304" pitchFamily="18" charset="0"/>
              </a:rPr>
              <a:t>松藕合</a:t>
            </a:r>
            <a:r>
              <a:rPr lang="en-US" altLang="zh-CN" sz="2000" b="1">
                <a:latin typeface="Times New Roman" panose="02020603050405020304" pitchFamily="18" charset="0"/>
              </a:rPr>
              <a:t>)</a:t>
            </a:r>
            <a:r>
              <a:rPr lang="zh-CN" altLang="en-US" sz="2000" b="1" dirty="0">
                <a:latin typeface="Times New Roman" panose="02020603050405020304" pitchFamily="18" charset="0"/>
              </a:rPr>
              <a:t>会出现单峰</a:t>
            </a:r>
            <a:r>
              <a:rPr lang="en-US" altLang="zh-CN" sz="2000" b="1">
                <a:latin typeface="Times New Roman" panose="02020603050405020304" pitchFamily="18" charset="0"/>
              </a:rPr>
              <a:t>?</a:t>
            </a:r>
            <a:endParaRPr lang="en-US" altLang="zh-CN" sz="2000" b="1">
              <a:latin typeface="Times New Roman" panose="02020603050405020304" pitchFamily="18" charset="0"/>
            </a:endParaRPr>
          </a:p>
        </p:txBody>
      </p:sp>
      <p:sp>
        <p:nvSpPr>
          <p:cNvPr id="699396" name="矩形 69939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9397" name="矩形 69939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9398" name="矩形 69939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0418" name="标题 70041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700419" name="文本占位符 70041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8.</a:t>
            </a:r>
            <a:r>
              <a:rPr lang="zh-CN" altLang="en-US" sz="2000" b="1" dirty="0">
                <a:latin typeface="Times New Roman" panose="02020603050405020304" pitchFamily="18" charset="0"/>
              </a:rPr>
              <a:t>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报告</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①</a:t>
            </a:r>
            <a:r>
              <a:rPr lang="zh-CN" altLang="en-US" sz="2000" b="1" dirty="0">
                <a:latin typeface="Times New Roman" panose="02020603050405020304" pitchFamily="18" charset="0"/>
              </a:rPr>
              <a:t>根据实验结果，绘制单调谐放大电路在不同参数下的频响曲线，并求出相应的增益和带宽，并作分析。</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②</a:t>
            </a:r>
            <a:r>
              <a:rPr lang="zh-CN" altLang="en-US" sz="2000" b="1" dirty="0">
                <a:latin typeface="Times New Roman" panose="02020603050405020304" pitchFamily="18" charset="0"/>
              </a:rPr>
              <a:t>根据实验结果，绘制双调谐放大电路在不同参数下的频响曲线，并求出相应的增益和带宽，并作分析。</a:t>
            </a:r>
            <a:endParaRPr lang="zh-CN" altLang="en-US" sz="2000" b="1" dirty="0">
              <a:latin typeface="Times New Roman" panose="02020603050405020304" pitchFamily="18" charset="0"/>
            </a:endParaRPr>
          </a:p>
        </p:txBody>
      </p:sp>
      <p:sp>
        <p:nvSpPr>
          <p:cNvPr id="700421" name="矩形 70042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700422" name="矩形 700421"/>
          <p:cNvSpPr/>
          <p:nvPr/>
        </p:nvSpPr>
        <p:spPr>
          <a:xfrm>
            <a:off x="7381875"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7058" name="标题 55705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谐振放大器的幅频特性曲线</a:t>
            </a:r>
            <a:endParaRPr lang="zh-CN" altLang="en-US" b="1" dirty="0">
              <a:solidFill>
                <a:schemeClr val="tx1"/>
              </a:solidFill>
              <a:latin typeface="Times New Roman" panose="02020603050405020304" pitchFamily="18" charset="0"/>
            </a:endParaRPr>
          </a:p>
        </p:txBody>
      </p:sp>
      <p:pic>
        <p:nvPicPr>
          <p:cNvPr id="557060" name="图片 557059"/>
          <p:cNvPicPr>
            <a:picLocks noChangeAspect="1"/>
          </p:cNvPicPr>
          <p:nvPr/>
        </p:nvPicPr>
        <p:blipFill>
          <a:blip r:embed="rId1"/>
          <a:stretch>
            <a:fillRect/>
          </a:stretch>
        </p:blipFill>
        <p:spPr>
          <a:xfrm>
            <a:off x="3067050" y="2052638"/>
            <a:ext cx="3009900" cy="2752725"/>
          </a:xfrm>
          <a:prstGeom prst="rect">
            <a:avLst/>
          </a:prstGeom>
          <a:noFill/>
          <a:ln w="9525">
            <a:noFill/>
          </a:ln>
        </p:spPr>
      </p:pic>
      <p:sp>
        <p:nvSpPr>
          <p:cNvPr id="557061" name="矩形 55706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lastslideviewed"/>
              </a:rPr>
              <a:t>返回</a:t>
            </a:r>
            <a:endParaRPr lang="zh-CN" altLang="en-US" dirty="0">
              <a:latin typeface="Verdana" panose="020B060403050404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8082" name="标题 55808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  LC</a:t>
            </a:r>
            <a:r>
              <a:rPr lang="zh-CN" altLang="en-US" b="1" dirty="0">
                <a:solidFill>
                  <a:schemeClr val="tx1"/>
                </a:solidFill>
                <a:latin typeface="Times New Roman" panose="02020603050405020304" pitchFamily="18" charset="0"/>
              </a:rPr>
              <a:t>并联回路</a:t>
            </a:r>
            <a:endParaRPr lang="zh-CN" altLang="en-US" b="1" dirty="0">
              <a:solidFill>
                <a:schemeClr val="tx1"/>
              </a:solidFill>
              <a:latin typeface="Times New Roman" panose="02020603050405020304" pitchFamily="18" charset="0"/>
            </a:endParaRPr>
          </a:p>
        </p:txBody>
      </p:sp>
      <p:pic>
        <p:nvPicPr>
          <p:cNvPr id="558084" name="图片 558083"/>
          <p:cNvPicPr>
            <a:picLocks noChangeAspect="1"/>
          </p:cNvPicPr>
          <p:nvPr/>
        </p:nvPicPr>
        <p:blipFill>
          <a:blip r:embed="rId1"/>
          <a:stretch>
            <a:fillRect/>
          </a:stretch>
        </p:blipFill>
        <p:spPr>
          <a:xfrm>
            <a:off x="3486150" y="2486025"/>
            <a:ext cx="2171700" cy="1885950"/>
          </a:xfrm>
          <a:prstGeom prst="rect">
            <a:avLst/>
          </a:prstGeom>
          <a:noFill/>
          <a:ln w="9525">
            <a:noFill/>
          </a:ln>
        </p:spPr>
      </p:pic>
      <p:sp>
        <p:nvSpPr>
          <p:cNvPr id="558085" name="矩形 55808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lastslideviewed"/>
              </a:rPr>
              <a:t>返回</a:t>
            </a:r>
            <a:endParaRPr lang="zh-CN" altLang="en-US" dirty="0">
              <a:latin typeface="Verdana" panose="020B0604030504040204" pitchFamily="34"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9106" name="标题 55910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并联谐振回路的特性曲线</a:t>
            </a:r>
            <a:endParaRPr lang="zh-CN" altLang="en-US" b="1" dirty="0">
              <a:solidFill>
                <a:schemeClr val="tx1"/>
              </a:solidFill>
              <a:latin typeface="Times New Roman" panose="02020603050405020304" pitchFamily="18" charset="0"/>
            </a:endParaRPr>
          </a:p>
        </p:txBody>
      </p:sp>
      <p:pic>
        <p:nvPicPr>
          <p:cNvPr id="559108" name="图片 559107"/>
          <p:cNvPicPr>
            <a:picLocks noChangeAspect="1"/>
          </p:cNvPicPr>
          <p:nvPr/>
        </p:nvPicPr>
        <p:blipFill>
          <a:blip r:embed="rId1"/>
          <a:stretch>
            <a:fillRect/>
          </a:stretch>
        </p:blipFill>
        <p:spPr>
          <a:xfrm>
            <a:off x="3495675" y="1676400"/>
            <a:ext cx="2152650" cy="4057650"/>
          </a:xfrm>
          <a:prstGeom prst="rect">
            <a:avLst/>
          </a:prstGeom>
          <a:noFill/>
          <a:ln w="9525">
            <a:noFill/>
          </a:ln>
        </p:spPr>
      </p:pic>
      <p:sp>
        <p:nvSpPr>
          <p:cNvPr id="559109" name="矩形 55910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6210" name="标题 60620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606211" name="文本占位符 606210"/>
          <p:cNvSpPr>
            <a:spLocks noGrp="1"/>
          </p:cNvSpPr>
          <p:nvPr>
            <p:ph type="body" idx="1"/>
          </p:nvPr>
        </p:nvSpPr>
        <p:spPr>
          <a:ln/>
        </p:spPr>
        <p:txBody>
          <a:bodyPr vert="horz" wrap="square" lIns="91440" tIns="45720" rIns="91440" bIns="45720" anchor="t" anchorCtr="0"/>
          <a:p>
            <a:pPr>
              <a:lnSpc>
                <a:spcPct val="130000"/>
              </a:lnSpc>
            </a:pPr>
            <a:r>
              <a:rPr lang="zh-CN" altLang="en-US" sz="1900" b="1" dirty="0">
                <a:latin typeface="Times New Roman" panose="02020603050405020304" pitchFamily="18" charset="0"/>
              </a:rPr>
              <a:t>式中    </a:t>
            </a:r>
            <a:r>
              <a:rPr lang="en-US" altLang="zh-CN" sz="1900" b="1">
                <a:latin typeface="Times New Roman" panose="02020603050405020304" pitchFamily="18" charset="0"/>
              </a:rPr>
              <a:t>P</a:t>
            </a:r>
            <a:r>
              <a:rPr lang="en-US" altLang="zh-CN" sz="1900" b="1" baseline="-25000">
                <a:latin typeface="Times New Roman" panose="02020603050405020304" pitchFamily="18" charset="0"/>
              </a:rPr>
              <a:t>i</a:t>
            </a:r>
            <a:r>
              <a:rPr lang="en-US" altLang="zh-CN" sz="1900" b="1">
                <a:latin typeface="Times New Roman" panose="02020603050405020304" pitchFamily="18" charset="0"/>
              </a:rPr>
              <a:t>——</a:t>
            </a:r>
            <a:r>
              <a:rPr lang="zh-CN" altLang="en-US" sz="1900" b="1" dirty="0">
                <a:latin typeface="Times New Roman" panose="02020603050405020304" pitchFamily="18" charset="0"/>
              </a:rPr>
              <a:t>放大器输入端的信号功率</a:t>
            </a:r>
            <a:r>
              <a:rPr lang="en-US" altLang="zh-CN" sz="1900" b="1">
                <a:latin typeface="Times New Roman" panose="02020603050405020304" pitchFamily="18" charset="0"/>
              </a:rPr>
              <a:t>;</a:t>
            </a:r>
            <a:endParaRPr lang="en-US" altLang="zh-CN" sz="1900" b="1">
              <a:latin typeface="Times New Roman" panose="02020603050405020304" pitchFamily="18" charset="0"/>
            </a:endParaRPr>
          </a:p>
          <a:p>
            <a:pPr>
              <a:lnSpc>
                <a:spcPct val="130000"/>
              </a:lnSpc>
            </a:pPr>
            <a:r>
              <a:rPr lang="en-US" altLang="zh-CN" sz="1900" b="1">
                <a:latin typeface="Times New Roman" panose="02020603050405020304" pitchFamily="18" charset="0"/>
              </a:rPr>
              <a:t>            </a:t>
            </a:r>
            <a:r>
              <a:rPr lang="en-US" altLang="zh-CN" sz="1900" b="1" err="1">
                <a:latin typeface="Times New Roman" panose="02020603050405020304" pitchFamily="18" charset="0"/>
              </a:rPr>
              <a:t>P</a:t>
            </a:r>
            <a:r>
              <a:rPr lang="en-US" altLang="zh-CN" sz="1900" b="1" baseline="-25000" err="1">
                <a:latin typeface="Times New Roman" panose="02020603050405020304" pitchFamily="18" charset="0"/>
              </a:rPr>
              <a:t>ni</a:t>
            </a:r>
            <a:r>
              <a:rPr lang="en-US" altLang="zh-CN" sz="1900" b="1">
                <a:latin typeface="Times New Roman" panose="02020603050405020304" pitchFamily="18" charset="0"/>
              </a:rPr>
              <a:t>——</a:t>
            </a:r>
            <a:r>
              <a:rPr lang="zh-CN" altLang="en-US" sz="1900" b="1" dirty="0">
                <a:latin typeface="Times New Roman" panose="02020603050405020304" pitchFamily="18" charset="0"/>
              </a:rPr>
              <a:t>放大器输入端的噪声功率</a:t>
            </a:r>
            <a:r>
              <a:rPr lang="en-US" altLang="zh-CN" sz="1900" b="1">
                <a:latin typeface="Times New Roman" panose="02020603050405020304" pitchFamily="18" charset="0"/>
              </a:rPr>
              <a:t>;</a:t>
            </a:r>
            <a:endParaRPr lang="en-US" altLang="zh-CN" sz="1900" b="1">
              <a:latin typeface="Times New Roman" panose="02020603050405020304" pitchFamily="18" charset="0"/>
            </a:endParaRPr>
          </a:p>
          <a:p>
            <a:pPr>
              <a:lnSpc>
                <a:spcPct val="130000"/>
              </a:lnSpc>
            </a:pPr>
            <a:r>
              <a:rPr lang="en-US" altLang="zh-CN" sz="1900" b="1">
                <a:latin typeface="Times New Roman" panose="02020603050405020304" pitchFamily="18" charset="0"/>
              </a:rPr>
              <a:t>            P</a:t>
            </a:r>
            <a:r>
              <a:rPr lang="en-US" altLang="zh-CN" sz="1900" b="1" baseline="-25000">
                <a:latin typeface="Times New Roman" panose="02020603050405020304" pitchFamily="18" charset="0"/>
              </a:rPr>
              <a:t>o</a:t>
            </a:r>
            <a:r>
              <a:rPr lang="en-US" altLang="zh-CN" sz="1900" b="1">
                <a:latin typeface="Times New Roman" panose="02020603050405020304" pitchFamily="18" charset="0"/>
              </a:rPr>
              <a:t>——</a:t>
            </a:r>
            <a:r>
              <a:rPr lang="zh-CN" altLang="en-US" sz="1900" b="1" dirty="0">
                <a:latin typeface="Times New Roman" panose="02020603050405020304" pitchFamily="18" charset="0"/>
              </a:rPr>
              <a:t>放大器输出端的信号功率</a:t>
            </a:r>
            <a:r>
              <a:rPr lang="en-US" altLang="zh-CN" sz="1900" b="1">
                <a:latin typeface="Times New Roman" panose="02020603050405020304" pitchFamily="18" charset="0"/>
              </a:rPr>
              <a:t>;</a:t>
            </a:r>
            <a:endParaRPr lang="en-US" altLang="zh-CN" sz="1900" b="1">
              <a:latin typeface="Times New Roman" panose="02020603050405020304" pitchFamily="18" charset="0"/>
            </a:endParaRPr>
          </a:p>
          <a:p>
            <a:pPr>
              <a:lnSpc>
                <a:spcPct val="130000"/>
              </a:lnSpc>
            </a:pPr>
            <a:r>
              <a:rPr lang="en-US" altLang="zh-CN" sz="1900" b="1">
                <a:latin typeface="Times New Roman" panose="02020603050405020304" pitchFamily="18" charset="0"/>
              </a:rPr>
              <a:t>            </a:t>
            </a:r>
            <a:r>
              <a:rPr lang="en-US" altLang="zh-CN" sz="1900" b="1" err="1">
                <a:latin typeface="Times New Roman" panose="02020603050405020304" pitchFamily="18" charset="0"/>
              </a:rPr>
              <a:t>P</a:t>
            </a:r>
            <a:r>
              <a:rPr lang="en-US" altLang="zh-CN" sz="1900" b="1" baseline="-25000" err="1">
                <a:latin typeface="Times New Roman" panose="02020603050405020304" pitchFamily="18" charset="0"/>
              </a:rPr>
              <a:t>no</a:t>
            </a:r>
            <a:r>
              <a:rPr lang="en-US" altLang="zh-CN" sz="1900" b="1">
                <a:latin typeface="Times New Roman" panose="02020603050405020304" pitchFamily="18" charset="0"/>
              </a:rPr>
              <a:t>——</a:t>
            </a:r>
            <a:r>
              <a:rPr lang="zh-CN" altLang="en-US" sz="1900" b="1" dirty="0">
                <a:latin typeface="Times New Roman" panose="02020603050405020304" pitchFamily="18" charset="0"/>
              </a:rPr>
              <a:t>放大器输出端的噪声功率</a:t>
            </a:r>
            <a:endParaRPr lang="zh-CN" altLang="en-US" sz="1900" b="1" dirty="0">
              <a:latin typeface="Times New Roman" panose="02020603050405020304" pitchFamily="18" charset="0"/>
            </a:endParaRPr>
          </a:p>
          <a:p>
            <a:pPr>
              <a:lnSpc>
                <a:spcPct val="130000"/>
              </a:lnSpc>
            </a:pPr>
            <a:r>
              <a:rPr lang="zh-CN" altLang="en-US" sz="1900" b="1" dirty="0">
                <a:latin typeface="Times New Roman" panose="02020603050405020304" pitchFamily="18" charset="0"/>
              </a:rPr>
              <a:t>    若放大器是一个理想的无噪声线性网络，那么噪声系数为</a:t>
            </a:r>
            <a:endParaRPr lang="zh-CN" altLang="en-US" sz="1900" b="1" dirty="0">
              <a:latin typeface="Times New Roman" panose="02020603050405020304" pitchFamily="18" charset="0"/>
            </a:endParaRPr>
          </a:p>
          <a:p>
            <a:pPr lvl="1">
              <a:lnSpc>
                <a:spcPct val="130000"/>
              </a:lnSpc>
              <a:buClr>
                <a:schemeClr val="tx2"/>
              </a:buClr>
              <a:buFont typeface="Wingdings" panose="05000000000000000000" pitchFamily="2" charset="2"/>
              <a:buChar char="¡"/>
            </a:pPr>
            <a:endParaRPr lang="zh-CN" altLang="en-US" sz="1900" b="1" dirty="0">
              <a:latin typeface="Times New Roman" panose="02020603050405020304" pitchFamily="18" charset="0"/>
            </a:endParaRPr>
          </a:p>
        </p:txBody>
      </p:sp>
      <p:sp>
        <p:nvSpPr>
          <p:cNvPr id="606213" name="矩形 60621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6214" name="矩形 606213"/>
          <p:cNvSpPr/>
          <p:nvPr/>
        </p:nvSpPr>
        <p:spPr>
          <a:xfrm>
            <a:off x="7381875"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06215" name="图片 606214"/>
          <p:cNvPicPr>
            <a:picLocks noChangeAspect="1"/>
          </p:cNvPicPr>
          <p:nvPr/>
        </p:nvPicPr>
        <p:blipFill>
          <a:blip r:embed="rId1"/>
          <a:stretch>
            <a:fillRect/>
          </a:stretch>
        </p:blipFill>
        <p:spPr>
          <a:xfrm>
            <a:off x="2916238" y="4292600"/>
            <a:ext cx="4086225" cy="581025"/>
          </a:xfrm>
          <a:prstGeom prst="rect">
            <a:avLst/>
          </a:prstGeom>
          <a:noFill/>
          <a:ln w="9525">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0130" name="标题 56012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电压</a:t>
            </a:r>
            <a:r>
              <a:rPr lang="en-US" altLang="zh-CN" b="1">
                <a:solidFill>
                  <a:schemeClr val="tx1"/>
                </a:solidFill>
                <a:latin typeface="Times New Roman" panose="02020603050405020304" pitchFamily="18" charset="0"/>
              </a:rPr>
              <a:t>-</a:t>
            </a:r>
            <a:r>
              <a:rPr lang="zh-CN" altLang="en-US" b="1" dirty="0">
                <a:solidFill>
                  <a:schemeClr val="tx1"/>
                </a:solidFill>
                <a:latin typeface="Times New Roman" panose="02020603050405020304" pitchFamily="18" charset="0"/>
              </a:rPr>
              <a:t>频率特性曲线</a:t>
            </a:r>
            <a:endParaRPr lang="zh-CN" altLang="en-US" b="1" dirty="0">
              <a:solidFill>
                <a:schemeClr val="tx1"/>
              </a:solidFill>
              <a:latin typeface="Times New Roman" panose="02020603050405020304" pitchFamily="18" charset="0"/>
            </a:endParaRPr>
          </a:p>
        </p:txBody>
      </p:sp>
      <p:pic>
        <p:nvPicPr>
          <p:cNvPr id="560132" name="图片 560131"/>
          <p:cNvPicPr>
            <a:picLocks noChangeAspect="1"/>
          </p:cNvPicPr>
          <p:nvPr/>
        </p:nvPicPr>
        <p:blipFill>
          <a:blip r:embed="rId1"/>
          <a:stretch>
            <a:fillRect/>
          </a:stretch>
        </p:blipFill>
        <p:spPr>
          <a:xfrm>
            <a:off x="3490913" y="2566988"/>
            <a:ext cx="2162175" cy="1724025"/>
          </a:xfrm>
          <a:prstGeom prst="rect">
            <a:avLst/>
          </a:prstGeom>
          <a:noFill/>
          <a:ln w="9525">
            <a:noFill/>
          </a:ln>
        </p:spPr>
      </p:pic>
      <p:sp>
        <p:nvSpPr>
          <p:cNvPr id="560133" name="矩形 56013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1154" name="标题 56115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并联回路谐振曲线</a:t>
            </a:r>
            <a:endParaRPr lang="zh-CN" altLang="en-US" b="1" dirty="0">
              <a:solidFill>
                <a:schemeClr val="tx1"/>
              </a:solidFill>
              <a:latin typeface="Times New Roman" panose="02020603050405020304" pitchFamily="18" charset="0"/>
            </a:endParaRPr>
          </a:p>
        </p:txBody>
      </p:sp>
      <p:pic>
        <p:nvPicPr>
          <p:cNvPr id="561156" name="图片 561155"/>
          <p:cNvPicPr>
            <a:picLocks noChangeAspect="1"/>
          </p:cNvPicPr>
          <p:nvPr/>
        </p:nvPicPr>
        <p:blipFill>
          <a:blip r:embed="rId1"/>
          <a:stretch>
            <a:fillRect/>
          </a:stretch>
        </p:blipFill>
        <p:spPr>
          <a:xfrm>
            <a:off x="3219450" y="2262188"/>
            <a:ext cx="2705100" cy="2333625"/>
          </a:xfrm>
          <a:prstGeom prst="rect">
            <a:avLst/>
          </a:prstGeom>
          <a:noFill/>
          <a:ln w="9525">
            <a:noFill/>
          </a:ln>
        </p:spPr>
      </p:pic>
      <p:sp>
        <p:nvSpPr>
          <p:cNvPr id="561157" name="矩形 56115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2178" name="标题 56217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2-6  </a:t>
            </a:r>
            <a:r>
              <a:rPr lang="zh-CN" altLang="en-US" b="1" dirty="0">
                <a:solidFill>
                  <a:schemeClr val="tx1"/>
                </a:solidFill>
                <a:latin typeface="Times New Roman" panose="02020603050405020304" pitchFamily="18" charset="0"/>
              </a:rPr>
              <a:t>幅频特性曲线</a:t>
            </a:r>
            <a:endParaRPr lang="zh-CN" altLang="en-US" b="1" dirty="0">
              <a:solidFill>
                <a:schemeClr val="tx1"/>
              </a:solidFill>
              <a:latin typeface="Times New Roman" panose="02020603050405020304" pitchFamily="18" charset="0"/>
            </a:endParaRPr>
          </a:p>
        </p:txBody>
      </p:sp>
      <p:pic>
        <p:nvPicPr>
          <p:cNvPr id="562180" name="图片 562179"/>
          <p:cNvPicPr>
            <a:picLocks noChangeAspect="1"/>
          </p:cNvPicPr>
          <p:nvPr/>
        </p:nvPicPr>
        <p:blipFill>
          <a:blip r:embed="rId1"/>
          <a:stretch>
            <a:fillRect/>
          </a:stretch>
        </p:blipFill>
        <p:spPr>
          <a:xfrm>
            <a:off x="3133725" y="2228850"/>
            <a:ext cx="2876550" cy="2400300"/>
          </a:xfrm>
          <a:prstGeom prst="rect">
            <a:avLst/>
          </a:prstGeom>
          <a:noFill/>
          <a:ln w="9525">
            <a:noFill/>
          </a:ln>
        </p:spPr>
      </p:pic>
      <p:sp>
        <p:nvSpPr>
          <p:cNvPr id="562181" name="矩形 56218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02" name="标题 56320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2-7  </a:t>
            </a:r>
            <a:r>
              <a:rPr lang="zh-CN" altLang="en-US" b="1" dirty="0">
                <a:solidFill>
                  <a:schemeClr val="tx1"/>
                </a:solidFill>
                <a:latin typeface="Times New Roman" panose="02020603050405020304" pitchFamily="18" charset="0"/>
              </a:rPr>
              <a:t>通频带</a:t>
            </a:r>
            <a:endParaRPr lang="zh-CN" altLang="en-US" b="1" dirty="0">
              <a:solidFill>
                <a:schemeClr val="tx1"/>
              </a:solidFill>
              <a:latin typeface="Times New Roman" panose="02020603050405020304" pitchFamily="18" charset="0"/>
            </a:endParaRPr>
          </a:p>
        </p:txBody>
      </p:sp>
      <p:pic>
        <p:nvPicPr>
          <p:cNvPr id="563204" name="图片 563203"/>
          <p:cNvPicPr>
            <a:picLocks noChangeAspect="1"/>
          </p:cNvPicPr>
          <p:nvPr/>
        </p:nvPicPr>
        <p:blipFill>
          <a:blip r:embed="rId1"/>
          <a:stretch>
            <a:fillRect/>
          </a:stretch>
        </p:blipFill>
        <p:spPr>
          <a:xfrm>
            <a:off x="3109913" y="2085975"/>
            <a:ext cx="2924175" cy="2686050"/>
          </a:xfrm>
          <a:prstGeom prst="rect">
            <a:avLst/>
          </a:prstGeom>
          <a:noFill/>
          <a:ln w="9525">
            <a:noFill/>
          </a:ln>
        </p:spPr>
      </p:pic>
      <p:sp>
        <p:nvSpPr>
          <p:cNvPr id="563205" name="矩形 56320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4226" name="标题 56422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2-8  </a:t>
            </a:r>
            <a:r>
              <a:rPr lang="zh-CN" altLang="en-US" b="1" dirty="0">
                <a:solidFill>
                  <a:schemeClr val="tx1"/>
                </a:solidFill>
                <a:latin typeface="Times New Roman" panose="02020603050405020304" pitchFamily="18" charset="0"/>
              </a:rPr>
              <a:t>例题用图</a:t>
            </a:r>
            <a:endParaRPr lang="zh-CN" altLang="en-US" b="1" dirty="0">
              <a:solidFill>
                <a:schemeClr val="tx1"/>
              </a:solidFill>
              <a:latin typeface="Times New Roman" panose="02020603050405020304" pitchFamily="18" charset="0"/>
            </a:endParaRPr>
          </a:p>
        </p:txBody>
      </p:sp>
      <p:pic>
        <p:nvPicPr>
          <p:cNvPr id="564228" name="图片 564227"/>
          <p:cNvPicPr>
            <a:picLocks noChangeAspect="1"/>
          </p:cNvPicPr>
          <p:nvPr/>
        </p:nvPicPr>
        <p:blipFill>
          <a:blip r:embed="rId1"/>
          <a:stretch>
            <a:fillRect/>
          </a:stretch>
        </p:blipFill>
        <p:spPr>
          <a:xfrm>
            <a:off x="2852738" y="2286000"/>
            <a:ext cx="3438525" cy="2286000"/>
          </a:xfrm>
          <a:prstGeom prst="rect">
            <a:avLst/>
          </a:prstGeom>
          <a:noFill/>
          <a:ln w="9525">
            <a:noFill/>
          </a:ln>
        </p:spPr>
      </p:pic>
      <p:sp>
        <p:nvSpPr>
          <p:cNvPr id="564229" name="矩形 56422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5250" name="标题 56524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2-9  </a:t>
            </a:r>
            <a:r>
              <a:rPr lang="zh-CN" altLang="en-US" b="1" dirty="0">
                <a:solidFill>
                  <a:schemeClr val="tx1"/>
                </a:solidFill>
                <a:latin typeface="Times New Roman" panose="02020603050405020304" pitchFamily="18" charset="0"/>
              </a:rPr>
              <a:t>考虑</a:t>
            </a:r>
            <a:r>
              <a:rPr lang="en-US" altLang="zh-CN" b="1">
                <a:solidFill>
                  <a:schemeClr val="tx1"/>
                </a:solidFill>
                <a:latin typeface="Times New Roman" panose="02020603050405020304" pitchFamily="18" charset="0"/>
              </a:rPr>
              <a:t>R</a:t>
            </a:r>
            <a:r>
              <a:rPr lang="en-US" altLang="zh-CN" b="1" baseline="-25000">
                <a:solidFill>
                  <a:schemeClr val="tx1"/>
                </a:solidFill>
                <a:latin typeface="Times New Roman" panose="02020603050405020304" pitchFamily="18" charset="0"/>
              </a:rPr>
              <a:t>S</a:t>
            </a:r>
            <a:r>
              <a:rPr lang="zh-CN" altLang="en-US" b="1" dirty="0">
                <a:solidFill>
                  <a:schemeClr val="tx1"/>
                </a:solidFill>
                <a:latin typeface="Times New Roman" panose="02020603050405020304" pitchFamily="18" charset="0"/>
              </a:rPr>
              <a:t>和</a:t>
            </a:r>
            <a:r>
              <a:rPr lang="en-US" altLang="zh-CN" b="1">
                <a:solidFill>
                  <a:schemeClr val="tx1"/>
                </a:solidFill>
                <a:latin typeface="Times New Roman" panose="02020603050405020304" pitchFamily="18" charset="0"/>
              </a:rPr>
              <a:t>R</a:t>
            </a:r>
            <a:r>
              <a:rPr lang="en-US" altLang="zh-CN" b="1" baseline="-25000">
                <a:solidFill>
                  <a:schemeClr val="tx1"/>
                </a:solidFill>
                <a:latin typeface="Times New Roman" panose="02020603050405020304" pitchFamily="18" charset="0"/>
              </a:rPr>
              <a:t>L</a:t>
            </a:r>
            <a:r>
              <a:rPr lang="zh-CN" altLang="en-US" b="1" dirty="0">
                <a:solidFill>
                  <a:schemeClr val="tx1"/>
                </a:solidFill>
                <a:latin typeface="Times New Roman" panose="02020603050405020304" pitchFamily="18" charset="0"/>
              </a:rPr>
              <a:t>后的并联谐振回路</a:t>
            </a:r>
            <a:endParaRPr lang="zh-CN" altLang="en-US" b="1" dirty="0">
              <a:solidFill>
                <a:schemeClr val="tx1"/>
              </a:solidFill>
              <a:latin typeface="Times New Roman" panose="02020603050405020304" pitchFamily="18" charset="0"/>
            </a:endParaRPr>
          </a:p>
        </p:txBody>
      </p:sp>
      <p:pic>
        <p:nvPicPr>
          <p:cNvPr id="565252" name="图片 565251"/>
          <p:cNvPicPr>
            <a:picLocks noChangeAspect="1"/>
          </p:cNvPicPr>
          <p:nvPr/>
        </p:nvPicPr>
        <p:blipFill>
          <a:blip r:embed="rId1"/>
          <a:stretch>
            <a:fillRect/>
          </a:stretch>
        </p:blipFill>
        <p:spPr>
          <a:xfrm>
            <a:off x="2738438" y="2643188"/>
            <a:ext cx="3667125" cy="1571625"/>
          </a:xfrm>
          <a:prstGeom prst="rect">
            <a:avLst/>
          </a:prstGeom>
          <a:noFill/>
          <a:ln w="9525">
            <a:noFill/>
          </a:ln>
        </p:spPr>
      </p:pic>
      <p:sp>
        <p:nvSpPr>
          <p:cNvPr id="565253" name="矩形 56525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6274" name="标题 56627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2-10  </a:t>
            </a:r>
            <a:r>
              <a:rPr lang="zh-CN" altLang="en-US" b="1" dirty="0">
                <a:solidFill>
                  <a:schemeClr val="tx1"/>
                </a:solidFill>
                <a:latin typeface="Times New Roman" panose="02020603050405020304" pitchFamily="18" charset="0"/>
              </a:rPr>
              <a:t>变压器阻抗变换电路</a:t>
            </a:r>
            <a:endParaRPr lang="zh-CN" altLang="en-US" b="1" dirty="0">
              <a:solidFill>
                <a:schemeClr val="tx1"/>
              </a:solidFill>
              <a:latin typeface="Times New Roman" panose="02020603050405020304" pitchFamily="18" charset="0"/>
            </a:endParaRPr>
          </a:p>
        </p:txBody>
      </p:sp>
      <p:pic>
        <p:nvPicPr>
          <p:cNvPr id="566276" name="图片 566275"/>
          <p:cNvPicPr>
            <a:picLocks noChangeAspect="1"/>
          </p:cNvPicPr>
          <p:nvPr/>
        </p:nvPicPr>
        <p:blipFill>
          <a:blip r:embed="rId1"/>
          <a:stretch>
            <a:fillRect/>
          </a:stretch>
        </p:blipFill>
        <p:spPr>
          <a:xfrm>
            <a:off x="2928938" y="2371725"/>
            <a:ext cx="3286125" cy="2114550"/>
          </a:xfrm>
          <a:prstGeom prst="rect">
            <a:avLst/>
          </a:prstGeom>
          <a:noFill/>
          <a:ln w="9525">
            <a:noFill/>
          </a:ln>
        </p:spPr>
      </p:pic>
      <p:sp>
        <p:nvSpPr>
          <p:cNvPr id="566277" name="矩形 56627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7298" name="标题 56729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2-11  </a:t>
            </a:r>
            <a:r>
              <a:rPr lang="zh-CN" altLang="en-US" b="1" dirty="0">
                <a:solidFill>
                  <a:schemeClr val="tx1"/>
                </a:solidFill>
                <a:latin typeface="Times New Roman" panose="02020603050405020304" pitchFamily="18" charset="0"/>
              </a:rPr>
              <a:t>电感分压器阻抗变换电路</a:t>
            </a:r>
            <a:endParaRPr lang="zh-CN" altLang="en-US" b="1" dirty="0">
              <a:solidFill>
                <a:schemeClr val="tx1"/>
              </a:solidFill>
              <a:latin typeface="Times New Roman" panose="02020603050405020304" pitchFamily="18" charset="0"/>
            </a:endParaRPr>
          </a:p>
        </p:txBody>
      </p:sp>
      <p:pic>
        <p:nvPicPr>
          <p:cNvPr id="567300" name="图片 567299"/>
          <p:cNvPicPr>
            <a:picLocks noChangeAspect="1"/>
          </p:cNvPicPr>
          <p:nvPr/>
        </p:nvPicPr>
        <p:blipFill>
          <a:blip r:embed="rId1"/>
          <a:stretch>
            <a:fillRect/>
          </a:stretch>
        </p:blipFill>
        <p:spPr>
          <a:xfrm>
            <a:off x="3071813" y="2190750"/>
            <a:ext cx="3000375" cy="2476500"/>
          </a:xfrm>
          <a:prstGeom prst="rect">
            <a:avLst/>
          </a:prstGeom>
          <a:noFill/>
          <a:ln w="9525">
            <a:noFill/>
          </a:ln>
        </p:spPr>
      </p:pic>
      <p:sp>
        <p:nvSpPr>
          <p:cNvPr id="567301" name="矩形 56730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8322" name="标题 56832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2-12  </a:t>
            </a:r>
            <a:r>
              <a:rPr lang="zh-CN" altLang="en-US" b="1" dirty="0">
                <a:solidFill>
                  <a:schemeClr val="tx1"/>
                </a:solidFill>
                <a:latin typeface="Times New Roman" panose="02020603050405020304" pitchFamily="18" charset="0"/>
              </a:rPr>
              <a:t>电容分压器阻抗变换电路</a:t>
            </a:r>
            <a:endParaRPr lang="zh-CN" altLang="en-US" b="1" dirty="0">
              <a:solidFill>
                <a:schemeClr val="tx1"/>
              </a:solidFill>
              <a:latin typeface="Times New Roman" panose="02020603050405020304" pitchFamily="18" charset="0"/>
            </a:endParaRPr>
          </a:p>
        </p:txBody>
      </p:sp>
      <p:pic>
        <p:nvPicPr>
          <p:cNvPr id="568324" name="图片 568323"/>
          <p:cNvPicPr>
            <a:picLocks noChangeAspect="1"/>
          </p:cNvPicPr>
          <p:nvPr/>
        </p:nvPicPr>
        <p:blipFill>
          <a:blip r:embed="rId1"/>
          <a:stretch>
            <a:fillRect/>
          </a:stretch>
        </p:blipFill>
        <p:spPr>
          <a:xfrm>
            <a:off x="3019425" y="2352675"/>
            <a:ext cx="3105150" cy="2152650"/>
          </a:xfrm>
          <a:prstGeom prst="rect">
            <a:avLst/>
          </a:prstGeom>
          <a:noFill/>
          <a:ln w="9525">
            <a:noFill/>
          </a:ln>
        </p:spPr>
      </p:pic>
      <p:sp>
        <p:nvSpPr>
          <p:cNvPr id="568325" name="矩形 56832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9346" name="标题 56934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2-13  </a:t>
            </a:r>
            <a:r>
              <a:rPr lang="zh-CN" altLang="en-US" b="1" dirty="0">
                <a:solidFill>
                  <a:schemeClr val="tx1"/>
                </a:solidFill>
                <a:latin typeface="Times New Roman" panose="02020603050405020304" pitchFamily="18" charset="0"/>
              </a:rPr>
              <a:t>共射极单调谐放大器</a:t>
            </a:r>
            <a:endParaRPr lang="zh-CN" altLang="en-US" b="1" dirty="0">
              <a:solidFill>
                <a:schemeClr val="tx1"/>
              </a:solidFill>
              <a:latin typeface="Times New Roman" panose="02020603050405020304" pitchFamily="18" charset="0"/>
            </a:endParaRPr>
          </a:p>
        </p:txBody>
      </p:sp>
      <p:pic>
        <p:nvPicPr>
          <p:cNvPr id="569348" name="图片 569347"/>
          <p:cNvPicPr>
            <a:picLocks noChangeAspect="1"/>
          </p:cNvPicPr>
          <p:nvPr/>
        </p:nvPicPr>
        <p:blipFill>
          <a:blip r:embed="rId1"/>
          <a:stretch>
            <a:fillRect/>
          </a:stretch>
        </p:blipFill>
        <p:spPr>
          <a:xfrm>
            <a:off x="2719388" y="2271713"/>
            <a:ext cx="3705225" cy="2314575"/>
          </a:xfrm>
          <a:prstGeom prst="rect">
            <a:avLst/>
          </a:prstGeom>
          <a:noFill/>
          <a:ln w="9525">
            <a:noFill/>
          </a:ln>
        </p:spPr>
      </p:pic>
      <p:sp>
        <p:nvSpPr>
          <p:cNvPr id="569349" name="矩形 56934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lastslideviewed"/>
              </a:rPr>
              <a:t>返回</a:t>
            </a:r>
            <a:endParaRPr lang="zh-CN" altLang="en-US" dirty="0">
              <a:latin typeface="Verdan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62" name="标题 55296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552963" name="文本占位符 55296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小信号谐振放大器类型很多，按调谐回路区分，有单调谐回路放大器、双调谐回路放大器和参差调谐回路放大器。按晶体管连接方法区分，有共基极放大器、共发射极放大器和共集电极放大器等。本节讨论一种常用的调谐放大器</a:t>
            </a:r>
            <a:r>
              <a:rPr lang="en-US" altLang="zh-CN" sz="2000" b="1">
                <a:latin typeface="Times New Roman" panose="02020603050405020304" pitchFamily="18" charset="0"/>
              </a:rPr>
              <a:t>——</a:t>
            </a:r>
            <a:r>
              <a:rPr lang="zh-CN" altLang="en-US" sz="2000" b="1" dirty="0">
                <a:latin typeface="Times New Roman" panose="02020603050405020304" pitchFamily="18" charset="0"/>
              </a:rPr>
              <a:t>共发射极单调谐放大器。</a:t>
            </a:r>
            <a:endParaRPr lang="zh-CN" altLang="en-US" sz="2000" b="1" dirty="0">
              <a:latin typeface="Times New Roman" panose="02020603050405020304" pitchFamily="18" charset="0"/>
            </a:endParaRPr>
          </a:p>
        </p:txBody>
      </p:sp>
      <p:sp>
        <p:nvSpPr>
          <p:cNvPr id="552964" name="矩形 55296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52965" name="矩形 55296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0370" name="标题 57036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2-14  </a:t>
            </a:r>
            <a:r>
              <a:rPr lang="zh-CN" altLang="en-US" b="1" dirty="0">
                <a:solidFill>
                  <a:schemeClr val="tx1"/>
                </a:solidFill>
                <a:latin typeface="Times New Roman" panose="02020603050405020304" pitchFamily="18" charset="0"/>
              </a:rPr>
              <a:t>交流等效电路</a:t>
            </a:r>
            <a:endParaRPr lang="zh-CN" altLang="en-US" b="1" dirty="0">
              <a:solidFill>
                <a:schemeClr val="tx1"/>
              </a:solidFill>
              <a:latin typeface="Times New Roman" panose="02020603050405020304" pitchFamily="18" charset="0"/>
            </a:endParaRPr>
          </a:p>
        </p:txBody>
      </p:sp>
      <p:pic>
        <p:nvPicPr>
          <p:cNvPr id="570372" name="图片 570371"/>
          <p:cNvPicPr>
            <a:picLocks noChangeAspect="1"/>
          </p:cNvPicPr>
          <p:nvPr/>
        </p:nvPicPr>
        <p:blipFill>
          <a:blip r:embed="rId1"/>
          <a:stretch>
            <a:fillRect/>
          </a:stretch>
        </p:blipFill>
        <p:spPr>
          <a:xfrm>
            <a:off x="3005138" y="2757488"/>
            <a:ext cx="3133725" cy="1343025"/>
          </a:xfrm>
          <a:prstGeom prst="rect">
            <a:avLst/>
          </a:prstGeom>
          <a:noFill/>
          <a:ln w="9525">
            <a:noFill/>
          </a:ln>
        </p:spPr>
      </p:pic>
      <p:sp>
        <p:nvSpPr>
          <p:cNvPr id="570373" name="矩形 57037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lastslideviewed"/>
              </a:rPr>
              <a:t>返回</a:t>
            </a:r>
            <a:endParaRPr lang="zh-CN" altLang="en-US" dirty="0">
              <a:latin typeface="Verdana" panose="020B0604030504040204" pitchFamily="34"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1394" name="标题 57139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2-15  </a:t>
            </a:r>
            <a:r>
              <a:rPr lang="zh-CN" altLang="en-US" b="1" dirty="0">
                <a:solidFill>
                  <a:schemeClr val="tx1"/>
                </a:solidFill>
                <a:latin typeface="Times New Roman" panose="02020603050405020304" pitchFamily="18" charset="0"/>
              </a:rPr>
              <a:t>晶体管</a:t>
            </a:r>
            <a:r>
              <a:rPr lang="en-US" altLang="zh-CN" b="1">
                <a:solidFill>
                  <a:schemeClr val="tx1"/>
                </a:solidFill>
                <a:latin typeface="Times New Roman" panose="02020603050405020304" pitchFamily="18" charset="0"/>
              </a:rPr>
              <a:t>Y</a:t>
            </a:r>
            <a:r>
              <a:rPr lang="zh-CN" altLang="en-US" b="1" dirty="0">
                <a:solidFill>
                  <a:schemeClr val="tx1"/>
                </a:solidFill>
                <a:latin typeface="Times New Roman" panose="02020603050405020304" pitchFamily="18" charset="0"/>
              </a:rPr>
              <a:t>参数等效电路</a:t>
            </a:r>
            <a:endParaRPr lang="zh-CN" altLang="en-US" b="1" dirty="0">
              <a:solidFill>
                <a:schemeClr val="tx1"/>
              </a:solidFill>
              <a:latin typeface="Times New Roman" panose="02020603050405020304" pitchFamily="18" charset="0"/>
            </a:endParaRPr>
          </a:p>
        </p:txBody>
      </p:sp>
      <p:pic>
        <p:nvPicPr>
          <p:cNvPr id="571396" name="图片 571395"/>
          <p:cNvPicPr>
            <a:picLocks noChangeAspect="1"/>
          </p:cNvPicPr>
          <p:nvPr/>
        </p:nvPicPr>
        <p:blipFill>
          <a:blip r:embed="rId1"/>
          <a:stretch>
            <a:fillRect/>
          </a:stretch>
        </p:blipFill>
        <p:spPr>
          <a:xfrm>
            <a:off x="2314575" y="2481263"/>
            <a:ext cx="4514850" cy="1895475"/>
          </a:xfrm>
          <a:prstGeom prst="rect">
            <a:avLst/>
          </a:prstGeom>
          <a:noFill/>
          <a:ln w="9525">
            <a:noFill/>
          </a:ln>
        </p:spPr>
      </p:pic>
      <p:sp>
        <p:nvSpPr>
          <p:cNvPr id="571397" name="矩形 57139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2418" name="标题 57241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2-16  </a:t>
            </a:r>
            <a:r>
              <a:rPr lang="zh-CN" altLang="en-US" b="1" dirty="0">
                <a:solidFill>
                  <a:schemeClr val="tx1"/>
                </a:solidFill>
                <a:latin typeface="Times New Roman" panose="02020603050405020304" pitchFamily="18" charset="0"/>
              </a:rPr>
              <a:t>单调谐放大器等效电路</a:t>
            </a:r>
            <a:endParaRPr lang="zh-CN" altLang="en-US" b="1" dirty="0">
              <a:solidFill>
                <a:schemeClr val="tx1"/>
              </a:solidFill>
              <a:latin typeface="Times New Roman" panose="02020603050405020304" pitchFamily="18" charset="0"/>
            </a:endParaRPr>
          </a:p>
        </p:txBody>
      </p:sp>
      <p:pic>
        <p:nvPicPr>
          <p:cNvPr id="572420" name="图片 572419"/>
          <p:cNvPicPr>
            <a:picLocks noChangeAspect="1"/>
          </p:cNvPicPr>
          <p:nvPr/>
        </p:nvPicPr>
        <p:blipFill>
          <a:blip r:embed="rId1"/>
          <a:stretch>
            <a:fillRect/>
          </a:stretch>
        </p:blipFill>
        <p:spPr>
          <a:xfrm>
            <a:off x="2505075" y="2667000"/>
            <a:ext cx="4133850" cy="1524000"/>
          </a:xfrm>
          <a:prstGeom prst="rect">
            <a:avLst/>
          </a:prstGeom>
          <a:noFill/>
          <a:ln w="9525">
            <a:noFill/>
          </a:ln>
        </p:spPr>
      </p:pic>
      <p:sp>
        <p:nvSpPr>
          <p:cNvPr id="572421" name="矩形 57242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42" name="标题 57344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2-17  </a:t>
            </a:r>
            <a:r>
              <a:rPr lang="zh-CN" altLang="en-US" b="1" dirty="0">
                <a:solidFill>
                  <a:schemeClr val="tx1"/>
                </a:solidFill>
                <a:latin typeface="Times New Roman" panose="02020603050405020304" pitchFamily="18" charset="0"/>
              </a:rPr>
              <a:t>单调谐放大器等效电路</a:t>
            </a:r>
            <a:endParaRPr lang="zh-CN" altLang="en-US" b="1" dirty="0">
              <a:solidFill>
                <a:schemeClr val="tx1"/>
              </a:solidFill>
              <a:latin typeface="Times New Roman" panose="02020603050405020304" pitchFamily="18" charset="0"/>
            </a:endParaRPr>
          </a:p>
        </p:txBody>
      </p:sp>
      <p:pic>
        <p:nvPicPr>
          <p:cNvPr id="573444" name="图片 573443"/>
          <p:cNvPicPr>
            <a:picLocks noChangeAspect="1"/>
          </p:cNvPicPr>
          <p:nvPr/>
        </p:nvPicPr>
        <p:blipFill>
          <a:blip r:embed="rId1"/>
          <a:stretch>
            <a:fillRect/>
          </a:stretch>
        </p:blipFill>
        <p:spPr>
          <a:xfrm>
            <a:off x="1000125" y="2576513"/>
            <a:ext cx="7143750" cy="1704975"/>
          </a:xfrm>
          <a:prstGeom prst="rect">
            <a:avLst/>
          </a:prstGeom>
          <a:noFill/>
          <a:ln w="9525">
            <a:noFill/>
          </a:ln>
        </p:spPr>
      </p:pic>
      <p:sp>
        <p:nvSpPr>
          <p:cNvPr id="573445" name="矩形 57344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lastslideviewed"/>
              </a:rPr>
              <a:t>返回</a:t>
            </a:r>
            <a:endParaRPr lang="zh-CN" altLang="en-US" dirty="0">
              <a:latin typeface="Verdana" panose="020B0604030504040204" pitchFamily="34"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4466" name="标题 57446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2-18  </a:t>
            </a:r>
            <a:r>
              <a:rPr lang="zh-CN" altLang="en-US" b="1" dirty="0">
                <a:solidFill>
                  <a:schemeClr val="tx1"/>
                </a:solidFill>
                <a:latin typeface="Times New Roman" panose="02020603050405020304" pitchFamily="18" charset="0"/>
              </a:rPr>
              <a:t>单调谐放大器简化等效电路</a:t>
            </a:r>
            <a:endParaRPr lang="zh-CN" altLang="en-US" b="1" dirty="0">
              <a:solidFill>
                <a:schemeClr val="tx1"/>
              </a:solidFill>
              <a:latin typeface="Times New Roman" panose="02020603050405020304" pitchFamily="18" charset="0"/>
            </a:endParaRPr>
          </a:p>
        </p:txBody>
      </p:sp>
      <p:pic>
        <p:nvPicPr>
          <p:cNvPr id="574468" name="图片 574467"/>
          <p:cNvPicPr>
            <a:picLocks noChangeAspect="1"/>
          </p:cNvPicPr>
          <p:nvPr/>
        </p:nvPicPr>
        <p:blipFill>
          <a:blip r:embed="rId1"/>
          <a:stretch>
            <a:fillRect/>
          </a:stretch>
        </p:blipFill>
        <p:spPr>
          <a:xfrm>
            <a:off x="3419475" y="2847975"/>
            <a:ext cx="2305050" cy="1162050"/>
          </a:xfrm>
          <a:prstGeom prst="rect">
            <a:avLst/>
          </a:prstGeom>
          <a:noFill/>
          <a:ln w="9525">
            <a:noFill/>
          </a:ln>
        </p:spPr>
      </p:pic>
      <p:sp>
        <p:nvSpPr>
          <p:cNvPr id="574469" name="矩形 57446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5490" name="标题 57548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2-19  </a:t>
            </a:r>
            <a:r>
              <a:rPr lang="zh-CN" altLang="en-US" b="1" dirty="0">
                <a:solidFill>
                  <a:schemeClr val="tx1"/>
                </a:solidFill>
                <a:latin typeface="Times New Roman" panose="02020603050405020304" pitchFamily="18" charset="0"/>
              </a:rPr>
              <a:t>谐振放大器的幅频特性曲线</a:t>
            </a:r>
            <a:endParaRPr lang="zh-CN" altLang="en-US" b="1" dirty="0">
              <a:solidFill>
                <a:schemeClr val="tx1"/>
              </a:solidFill>
              <a:latin typeface="Times New Roman" panose="02020603050405020304" pitchFamily="18" charset="0"/>
            </a:endParaRPr>
          </a:p>
        </p:txBody>
      </p:sp>
      <p:pic>
        <p:nvPicPr>
          <p:cNvPr id="575492" name="图片 575491"/>
          <p:cNvPicPr>
            <a:picLocks noChangeAspect="1"/>
          </p:cNvPicPr>
          <p:nvPr/>
        </p:nvPicPr>
        <p:blipFill>
          <a:blip r:embed="rId1"/>
          <a:stretch>
            <a:fillRect/>
          </a:stretch>
        </p:blipFill>
        <p:spPr>
          <a:xfrm>
            <a:off x="2809875" y="2119313"/>
            <a:ext cx="3524250" cy="2619375"/>
          </a:xfrm>
          <a:prstGeom prst="rect">
            <a:avLst/>
          </a:prstGeom>
          <a:noFill/>
          <a:ln w="9525">
            <a:noFill/>
          </a:ln>
        </p:spPr>
      </p:pic>
      <p:sp>
        <p:nvSpPr>
          <p:cNvPr id="575493" name="矩形 57549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6514" name="标题 57651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2-20  </a:t>
            </a:r>
            <a:r>
              <a:rPr lang="zh-CN" altLang="en-US" b="1" dirty="0">
                <a:solidFill>
                  <a:schemeClr val="tx1"/>
                </a:solidFill>
                <a:latin typeface="Times New Roman" panose="02020603050405020304" pitchFamily="18" charset="0"/>
              </a:rPr>
              <a:t>不同</a:t>
            </a:r>
            <a:r>
              <a:rPr lang="en-US" altLang="zh-CN" b="1">
                <a:solidFill>
                  <a:schemeClr val="tx1"/>
                </a:solidFill>
                <a:latin typeface="Times New Roman" panose="02020603050405020304" pitchFamily="18" charset="0"/>
              </a:rPr>
              <a:t>Q</a:t>
            </a:r>
            <a:r>
              <a:rPr lang="zh-CN" altLang="en-US" b="1" dirty="0">
                <a:solidFill>
                  <a:schemeClr val="tx1"/>
                </a:solidFill>
                <a:latin typeface="Times New Roman" panose="02020603050405020304" pitchFamily="18" charset="0"/>
              </a:rPr>
              <a:t>谐振曲线</a:t>
            </a:r>
            <a:endParaRPr lang="zh-CN" altLang="en-US" b="1" dirty="0">
              <a:solidFill>
                <a:schemeClr val="tx1"/>
              </a:solidFill>
              <a:latin typeface="Times New Roman" panose="02020603050405020304" pitchFamily="18" charset="0"/>
            </a:endParaRPr>
          </a:p>
        </p:txBody>
      </p:sp>
      <p:pic>
        <p:nvPicPr>
          <p:cNvPr id="576516" name="图片 576515"/>
          <p:cNvPicPr>
            <a:picLocks noChangeAspect="1"/>
          </p:cNvPicPr>
          <p:nvPr/>
        </p:nvPicPr>
        <p:blipFill>
          <a:blip r:embed="rId1"/>
          <a:stretch>
            <a:fillRect/>
          </a:stretch>
        </p:blipFill>
        <p:spPr>
          <a:xfrm>
            <a:off x="2857500" y="2238375"/>
            <a:ext cx="3429000" cy="2381250"/>
          </a:xfrm>
          <a:prstGeom prst="rect">
            <a:avLst/>
          </a:prstGeom>
          <a:noFill/>
          <a:ln w="9525">
            <a:noFill/>
          </a:ln>
        </p:spPr>
      </p:pic>
      <p:sp>
        <p:nvSpPr>
          <p:cNvPr id="576517" name="矩形 57651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7538" name="标题 57753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2-21  </a:t>
            </a:r>
            <a:r>
              <a:rPr lang="zh-CN" altLang="en-US" b="1" dirty="0">
                <a:solidFill>
                  <a:schemeClr val="tx1"/>
                </a:solidFill>
                <a:latin typeface="Times New Roman" panose="02020603050405020304" pitchFamily="18" charset="0"/>
              </a:rPr>
              <a:t>共射</a:t>
            </a:r>
            <a:r>
              <a:rPr lang="en-US" altLang="zh-CN" b="1">
                <a:solidFill>
                  <a:schemeClr val="tx1"/>
                </a:solidFill>
                <a:latin typeface="Times New Roman" panose="02020603050405020304" pitchFamily="18" charset="0"/>
              </a:rPr>
              <a:t>-</a:t>
            </a:r>
            <a:r>
              <a:rPr lang="zh-CN" altLang="en-US" b="1" dirty="0">
                <a:solidFill>
                  <a:schemeClr val="tx1"/>
                </a:solidFill>
                <a:latin typeface="Times New Roman" panose="02020603050405020304" pitchFamily="18" charset="0"/>
              </a:rPr>
              <a:t>共基组合电路调谐放大器</a:t>
            </a:r>
            <a:endParaRPr lang="zh-CN" altLang="en-US" b="1" dirty="0">
              <a:solidFill>
                <a:schemeClr val="tx1"/>
              </a:solidFill>
              <a:latin typeface="Times New Roman" panose="02020603050405020304" pitchFamily="18" charset="0"/>
            </a:endParaRPr>
          </a:p>
        </p:txBody>
      </p:sp>
      <p:pic>
        <p:nvPicPr>
          <p:cNvPr id="577540" name="图片 577539"/>
          <p:cNvPicPr>
            <a:picLocks noChangeAspect="1"/>
          </p:cNvPicPr>
          <p:nvPr/>
        </p:nvPicPr>
        <p:blipFill>
          <a:blip r:embed="rId1"/>
          <a:stretch>
            <a:fillRect/>
          </a:stretch>
        </p:blipFill>
        <p:spPr>
          <a:xfrm>
            <a:off x="2557463" y="2400300"/>
            <a:ext cx="4029075" cy="2057400"/>
          </a:xfrm>
          <a:prstGeom prst="rect">
            <a:avLst/>
          </a:prstGeom>
          <a:noFill/>
          <a:ln w="9525">
            <a:noFill/>
          </a:ln>
        </p:spPr>
      </p:pic>
      <p:sp>
        <p:nvSpPr>
          <p:cNvPr id="577541" name="矩形 57754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8562" name="标题 57856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2-22  </a:t>
            </a:r>
            <a:r>
              <a:rPr lang="zh-CN" altLang="en-US" b="1" dirty="0">
                <a:solidFill>
                  <a:schemeClr val="tx1"/>
                </a:solidFill>
                <a:latin typeface="Times New Roman" panose="02020603050405020304" pitchFamily="18" charset="0"/>
              </a:rPr>
              <a:t>双极单调谐放大器</a:t>
            </a:r>
            <a:endParaRPr lang="zh-CN" altLang="en-US" b="1" dirty="0">
              <a:solidFill>
                <a:schemeClr val="tx1"/>
              </a:solidFill>
              <a:latin typeface="Times New Roman" panose="02020603050405020304" pitchFamily="18" charset="0"/>
            </a:endParaRPr>
          </a:p>
        </p:txBody>
      </p:sp>
      <p:pic>
        <p:nvPicPr>
          <p:cNvPr id="578564" name="图片 578563"/>
          <p:cNvPicPr>
            <a:picLocks noChangeAspect="1"/>
          </p:cNvPicPr>
          <p:nvPr/>
        </p:nvPicPr>
        <p:blipFill>
          <a:blip r:embed="rId1"/>
          <a:stretch>
            <a:fillRect/>
          </a:stretch>
        </p:blipFill>
        <p:spPr>
          <a:xfrm>
            <a:off x="1214438" y="2019300"/>
            <a:ext cx="6715125" cy="2819400"/>
          </a:xfrm>
          <a:prstGeom prst="rect">
            <a:avLst/>
          </a:prstGeom>
          <a:noFill/>
          <a:ln w="9525">
            <a:noFill/>
          </a:ln>
        </p:spPr>
      </p:pic>
      <p:sp>
        <p:nvSpPr>
          <p:cNvPr id="578565" name="矩形 57856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9586" name="标题 57958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2-23  </a:t>
            </a:r>
            <a:r>
              <a:rPr lang="zh-CN" altLang="en-US" b="1" dirty="0">
                <a:solidFill>
                  <a:schemeClr val="tx1"/>
                </a:solidFill>
                <a:latin typeface="Times New Roman" panose="02020603050405020304" pitchFamily="18" charset="0"/>
              </a:rPr>
              <a:t>极联放大器谐振曲线</a:t>
            </a:r>
            <a:endParaRPr lang="zh-CN" altLang="en-US" b="1" dirty="0">
              <a:solidFill>
                <a:schemeClr val="tx1"/>
              </a:solidFill>
              <a:latin typeface="Times New Roman" panose="02020603050405020304" pitchFamily="18" charset="0"/>
            </a:endParaRPr>
          </a:p>
        </p:txBody>
      </p:sp>
      <p:pic>
        <p:nvPicPr>
          <p:cNvPr id="579588" name="图片 579587"/>
          <p:cNvPicPr>
            <a:picLocks noChangeAspect="1"/>
          </p:cNvPicPr>
          <p:nvPr/>
        </p:nvPicPr>
        <p:blipFill>
          <a:blip r:embed="rId1"/>
          <a:stretch>
            <a:fillRect/>
          </a:stretch>
        </p:blipFill>
        <p:spPr>
          <a:xfrm>
            <a:off x="2871788" y="2343150"/>
            <a:ext cx="3400425" cy="2171700"/>
          </a:xfrm>
          <a:prstGeom prst="rect">
            <a:avLst/>
          </a:prstGeom>
          <a:noFill/>
          <a:ln w="9525">
            <a:noFill/>
          </a:ln>
        </p:spPr>
      </p:pic>
      <p:sp>
        <p:nvSpPr>
          <p:cNvPr id="579589" name="矩形 57958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7234" name="标题 60723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07235" name="文本占位符 607234"/>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2. 2. 1</a:t>
            </a:r>
            <a:r>
              <a:rPr lang="zh-CN" altLang="en-US" b="1" dirty="0">
                <a:latin typeface="Times New Roman" panose="02020603050405020304" pitchFamily="18" charset="0"/>
              </a:rPr>
              <a:t>谐振回路</a:t>
            </a:r>
            <a:endParaRPr lang="zh-CN" altLang="en-US"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谐振回路是高频电路里最常用的无源网络，利用</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谐振回路的幅频特性和相频特性，不仅可以进行选频，即从输入信号中选择出有用频率分量而抑制掉无用频率分量或噪声</a:t>
            </a:r>
            <a:r>
              <a:rPr lang="en-US" altLang="zh-CN" sz="2000" b="1">
                <a:latin typeface="Times New Roman" panose="02020603050405020304" pitchFamily="18" charset="0"/>
              </a:rPr>
              <a:t>(</a:t>
            </a:r>
            <a:r>
              <a:rPr lang="zh-CN" altLang="en-US" sz="2000" b="1" dirty="0">
                <a:latin typeface="Times New Roman" panose="02020603050405020304" pitchFamily="18" charset="0"/>
              </a:rPr>
              <a:t>如在选频放大器和正弦波振荡器中</a:t>
            </a:r>
            <a:r>
              <a:rPr lang="en-US" altLang="zh-CN" sz="2000" b="1">
                <a:latin typeface="Times New Roman" panose="02020603050405020304" pitchFamily="18" charset="0"/>
              </a:rPr>
              <a:t>)</a:t>
            </a:r>
            <a:r>
              <a:rPr lang="zh-CN" altLang="en-US" sz="2000" b="1" dirty="0">
                <a:latin typeface="Times New Roman" panose="02020603050405020304" pitchFamily="18" charset="0"/>
              </a:rPr>
              <a:t>，而且还可以进行信号的频幅转换和频相转换</a:t>
            </a:r>
            <a:r>
              <a:rPr lang="en-US" altLang="zh-CN" sz="2000" b="1">
                <a:latin typeface="Times New Roman" panose="02020603050405020304" pitchFamily="18" charset="0"/>
              </a:rPr>
              <a:t>(</a:t>
            </a:r>
            <a:r>
              <a:rPr lang="zh-CN" altLang="en-US" sz="2000" b="1" dirty="0">
                <a:latin typeface="Times New Roman" panose="02020603050405020304" pitchFamily="18" charset="0"/>
              </a:rPr>
              <a:t>如在斜率鉴频和相位鉴频电路里</a:t>
            </a:r>
            <a:r>
              <a:rPr lang="en-US" altLang="zh-CN" sz="2000" b="1">
                <a:latin typeface="Times New Roman" panose="02020603050405020304" pitchFamily="18" charset="0"/>
              </a:rPr>
              <a:t>)</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p:txBody>
      </p:sp>
      <p:sp>
        <p:nvSpPr>
          <p:cNvPr id="607236" name="矩形 60723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7237" name="矩形 60723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7238" name="矩形 60723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0610" name="标题 58060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2-24  </a:t>
            </a:r>
            <a:r>
              <a:rPr lang="zh-CN" altLang="en-US" b="1" dirty="0">
                <a:solidFill>
                  <a:schemeClr val="tx1"/>
                </a:solidFill>
                <a:latin typeface="Times New Roman" panose="02020603050405020304" pitchFamily="18" charset="0"/>
              </a:rPr>
              <a:t>压电陶瓷片等效电路和电路符号</a:t>
            </a:r>
            <a:endParaRPr lang="zh-CN" altLang="en-US" b="1" dirty="0">
              <a:solidFill>
                <a:schemeClr val="tx1"/>
              </a:solidFill>
              <a:latin typeface="Times New Roman" panose="02020603050405020304" pitchFamily="18" charset="0"/>
            </a:endParaRPr>
          </a:p>
        </p:txBody>
      </p:sp>
      <p:pic>
        <p:nvPicPr>
          <p:cNvPr id="580612" name="图片 580611"/>
          <p:cNvPicPr>
            <a:picLocks noChangeAspect="1"/>
          </p:cNvPicPr>
          <p:nvPr/>
        </p:nvPicPr>
        <p:blipFill>
          <a:blip r:embed="rId1"/>
          <a:stretch>
            <a:fillRect/>
          </a:stretch>
        </p:blipFill>
        <p:spPr>
          <a:xfrm>
            <a:off x="3190875" y="2043113"/>
            <a:ext cx="2762250" cy="2771775"/>
          </a:xfrm>
          <a:prstGeom prst="rect">
            <a:avLst/>
          </a:prstGeom>
          <a:noFill/>
          <a:ln w="9525">
            <a:noFill/>
          </a:ln>
        </p:spPr>
      </p:pic>
      <p:sp>
        <p:nvSpPr>
          <p:cNvPr id="580613" name="矩形 58061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lastslideviewed"/>
              </a:rPr>
              <a:t>返回</a:t>
            </a:r>
            <a:endParaRPr lang="zh-CN" altLang="en-US" dirty="0">
              <a:latin typeface="Verdana" panose="020B0604030504040204" pitchFamily="34"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1634" name="标题 58163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2-25  </a:t>
            </a:r>
            <a:r>
              <a:rPr lang="zh-CN" altLang="en-US" b="1" dirty="0">
                <a:solidFill>
                  <a:schemeClr val="tx1"/>
                </a:solidFill>
                <a:latin typeface="Times New Roman" panose="02020603050405020304" pitchFamily="18" charset="0"/>
              </a:rPr>
              <a:t>陶瓷片阻抗频率特性</a:t>
            </a:r>
            <a:endParaRPr lang="zh-CN" altLang="en-US" b="1" dirty="0">
              <a:solidFill>
                <a:schemeClr val="tx1"/>
              </a:solidFill>
              <a:latin typeface="Times New Roman" panose="02020603050405020304" pitchFamily="18" charset="0"/>
            </a:endParaRPr>
          </a:p>
        </p:txBody>
      </p:sp>
      <p:pic>
        <p:nvPicPr>
          <p:cNvPr id="581636" name="图片 581635"/>
          <p:cNvPicPr>
            <a:picLocks noChangeAspect="1"/>
          </p:cNvPicPr>
          <p:nvPr/>
        </p:nvPicPr>
        <p:blipFill>
          <a:blip r:embed="rId1"/>
          <a:stretch>
            <a:fillRect/>
          </a:stretch>
        </p:blipFill>
        <p:spPr>
          <a:xfrm>
            <a:off x="2957513" y="2262188"/>
            <a:ext cx="3228975" cy="2333625"/>
          </a:xfrm>
          <a:prstGeom prst="rect">
            <a:avLst/>
          </a:prstGeom>
          <a:noFill/>
          <a:ln w="9525">
            <a:noFill/>
          </a:ln>
        </p:spPr>
      </p:pic>
      <p:sp>
        <p:nvSpPr>
          <p:cNvPr id="581637" name="矩形 58163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2658" name="标题 58265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2-26  </a:t>
            </a:r>
            <a:r>
              <a:rPr lang="zh-CN" altLang="en-US" b="1" dirty="0">
                <a:solidFill>
                  <a:schemeClr val="tx1"/>
                </a:solidFill>
                <a:latin typeface="Times New Roman" panose="02020603050405020304" pitchFamily="18" charset="0"/>
              </a:rPr>
              <a:t>声表面波滤波器结构示意图</a:t>
            </a:r>
            <a:endParaRPr lang="zh-CN" altLang="en-US" b="1" dirty="0">
              <a:solidFill>
                <a:schemeClr val="tx1"/>
              </a:solidFill>
              <a:latin typeface="Times New Roman" panose="02020603050405020304" pitchFamily="18" charset="0"/>
            </a:endParaRPr>
          </a:p>
        </p:txBody>
      </p:sp>
      <p:pic>
        <p:nvPicPr>
          <p:cNvPr id="582660" name="图片 582659"/>
          <p:cNvPicPr>
            <a:picLocks noChangeAspect="1"/>
          </p:cNvPicPr>
          <p:nvPr/>
        </p:nvPicPr>
        <p:blipFill>
          <a:blip r:embed="rId1"/>
          <a:stretch>
            <a:fillRect/>
          </a:stretch>
        </p:blipFill>
        <p:spPr>
          <a:xfrm>
            <a:off x="1524000" y="2286000"/>
            <a:ext cx="6096000" cy="2286000"/>
          </a:xfrm>
          <a:prstGeom prst="rect">
            <a:avLst/>
          </a:prstGeom>
          <a:noFill/>
          <a:ln w="9525">
            <a:noFill/>
          </a:ln>
        </p:spPr>
      </p:pic>
      <p:sp>
        <p:nvSpPr>
          <p:cNvPr id="582661" name="矩形 58266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82" name="标题 58368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2-27  </a:t>
            </a:r>
            <a:r>
              <a:rPr lang="zh-CN" altLang="en-US" b="1" dirty="0">
                <a:solidFill>
                  <a:schemeClr val="tx1"/>
                </a:solidFill>
                <a:latin typeface="Times New Roman" panose="02020603050405020304" pitchFamily="18" charset="0"/>
              </a:rPr>
              <a:t>叉指换能器声振幅</a:t>
            </a:r>
            <a:r>
              <a:rPr lang="en-US" altLang="zh-CN" b="1">
                <a:solidFill>
                  <a:schemeClr val="tx1"/>
                </a:solidFill>
                <a:latin typeface="Times New Roman" panose="02020603050405020304" pitchFamily="18" charset="0"/>
              </a:rPr>
              <a:t>-</a:t>
            </a:r>
            <a:r>
              <a:rPr lang="zh-CN" altLang="en-US" b="1" dirty="0">
                <a:solidFill>
                  <a:schemeClr val="tx1"/>
                </a:solidFill>
                <a:latin typeface="Times New Roman" panose="02020603050405020304" pitchFamily="18" charset="0"/>
              </a:rPr>
              <a:t>频率特性曲线</a:t>
            </a:r>
            <a:endParaRPr lang="zh-CN" altLang="en-US" b="1" dirty="0">
              <a:solidFill>
                <a:schemeClr val="tx1"/>
              </a:solidFill>
              <a:latin typeface="Times New Roman" panose="02020603050405020304" pitchFamily="18" charset="0"/>
            </a:endParaRPr>
          </a:p>
        </p:txBody>
      </p:sp>
      <p:pic>
        <p:nvPicPr>
          <p:cNvPr id="583684" name="图片 583683"/>
          <p:cNvPicPr>
            <a:picLocks noChangeAspect="1"/>
          </p:cNvPicPr>
          <p:nvPr/>
        </p:nvPicPr>
        <p:blipFill>
          <a:blip r:embed="rId1"/>
          <a:stretch>
            <a:fillRect/>
          </a:stretch>
        </p:blipFill>
        <p:spPr>
          <a:xfrm>
            <a:off x="2752725" y="2243138"/>
            <a:ext cx="3638550" cy="2371725"/>
          </a:xfrm>
          <a:prstGeom prst="rect">
            <a:avLst/>
          </a:prstGeom>
          <a:noFill/>
          <a:ln w="9525">
            <a:noFill/>
          </a:ln>
        </p:spPr>
      </p:pic>
      <p:sp>
        <p:nvSpPr>
          <p:cNvPr id="583685" name="矩形 58368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4706" name="标题 58470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2-28  </a:t>
            </a:r>
            <a:r>
              <a:rPr lang="zh-CN" altLang="en-US" b="1" dirty="0">
                <a:solidFill>
                  <a:schemeClr val="tx1"/>
                </a:solidFill>
                <a:latin typeface="Times New Roman" panose="02020603050405020304" pitchFamily="18" charset="0"/>
              </a:rPr>
              <a:t>声表面波滤波器选频放大器</a:t>
            </a:r>
            <a:endParaRPr lang="zh-CN" altLang="en-US" b="1" dirty="0">
              <a:solidFill>
                <a:schemeClr val="tx1"/>
              </a:solidFill>
              <a:latin typeface="Times New Roman" panose="02020603050405020304" pitchFamily="18" charset="0"/>
            </a:endParaRPr>
          </a:p>
        </p:txBody>
      </p:sp>
      <p:pic>
        <p:nvPicPr>
          <p:cNvPr id="584708" name="图片 584707"/>
          <p:cNvPicPr>
            <a:picLocks noChangeAspect="1"/>
          </p:cNvPicPr>
          <p:nvPr/>
        </p:nvPicPr>
        <p:blipFill>
          <a:blip r:embed="rId1"/>
          <a:stretch>
            <a:fillRect/>
          </a:stretch>
        </p:blipFill>
        <p:spPr>
          <a:xfrm>
            <a:off x="1495425" y="2205038"/>
            <a:ext cx="6153150" cy="2447925"/>
          </a:xfrm>
          <a:prstGeom prst="rect">
            <a:avLst/>
          </a:prstGeom>
          <a:noFill/>
          <a:ln w="9525">
            <a:noFill/>
          </a:ln>
        </p:spPr>
      </p:pic>
      <p:sp>
        <p:nvSpPr>
          <p:cNvPr id="584709" name="矩形 58470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5730" name="标题 58572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2-29  </a:t>
            </a:r>
            <a:r>
              <a:rPr lang="zh-CN" altLang="en-US" b="1" dirty="0">
                <a:solidFill>
                  <a:schemeClr val="tx1"/>
                </a:solidFill>
                <a:latin typeface="Times New Roman" panose="02020603050405020304" pitchFamily="18" charset="0"/>
              </a:rPr>
              <a:t>电阻噪声电压波形</a:t>
            </a:r>
            <a:endParaRPr lang="zh-CN" altLang="en-US" b="1" dirty="0">
              <a:solidFill>
                <a:schemeClr val="tx1"/>
              </a:solidFill>
              <a:latin typeface="Times New Roman" panose="02020603050405020304" pitchFamily="18" charset="0"/>
            </a:endParaRPr>
          </a:p>
        </p:txBody>
      </p:sp>
      <p:pic>
        <p:nvPicPr>
          <p:cNvPr id="585732" name="图片 585731"/>
          <p:cNvPicPr>
            <a:picLocks noChangeAspect="1"/>
          </p:cNvPicPr>
          <p:nvPr/>
        </p:nvPicPr>
        <p:blipFill>
          <a:blip r:embed="rId1"/>
          <a:stretch>
            <a:fillRect/>
          </a:stretch>
        </p:blipFill>
        <p:spPr>
          <a:xfrm>
            <a:off x="2671763" y="2633663"/>
            <a:ext cx="3800475" cy="1590675"/>
          </a:xfrm>
          <a:prstGeom prst="rect">
            <a:avLst/>
          </a:prstGeom>
          <a:noFill/>
          <a:ln w="9525">
            <a:noFill/>
          </a:ln>
        </p:spPr>
      </p:pic>
      <p:sp>
        <p:nvSpPr>
          <p:cNvPr id="585733" name="矩形 58573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6754" name="标题 58675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2-30  </a:t>
            </a:r>
            <a:r>
              <a:rPr lang="zh-CN" altLang="en-US" b="1" dirty="0">
                <a:solidFill>
                  <a:schemeClr val="tx1"/>
                </a:solidFill>
                <a:latin typeface="Times New Roman" panose="02020603050405020304" pitchFamily="18" charset="0"/>
              </a:rPr>
              <a:t>电阻热噪声等效电路</a:t>
            </a:r>
            <a:endParaRPr lang="zh-CN" altLang="en-US" b="1" dirty="0">
              <a:solidFill>
                <a:schemeClr val="tx1"/>
              </a:solidFill>
              <a:latin typeface="Times New Roman" panose="02020603050405020304" pitchFamily="18" charset="0"/>
            </a:endParaRPr>
          </a:p>
        </p:txBody>
      </p:sp>
      <p:pic>
        <p:nvPicPr>
          <p:cNvPr id="586756" name="图片 586755"/>
          <p:cNvPicPr>
            <a:picLocks noChangeAspect="1"/>
          </p:cNvPicPr>
          <p:nvPr/>
        </p:nvPicPr>
        <p:blipFill>
          <a:blip r:embed="rId1"/>
          <a:stretch>
            <a:fillRect/>
          </a:stretch>
        </p:blipFill>
        <p:spPr>
          <a:xfrm>
            <a:off x="2743200" y="2347913"/>
            <a:ext cx="3657600" cy="2162175"/>
          </a:xfrm>
          <a:prstGeom prst="rect">
            <a:avLst/>
          </a:prstGeom>
          <a:noFill/>
          <a:ln w="9525">
            <a:noFill/>
          </a:ln>
        </p:spPr>
      </p:pic>
      <p:sp>
        <p:nvSpPr>
          <p:cNvPr id="586757" name="矩形 58675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7778" name="标题 58777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2-31  </a:t>
            </a:r>
            <a:r>
              <a:rPr lang="zh-CN" altLang="en-US" b="1" dirty="0">
                <a:solidFill>
                  <a:schemeClr val="tx1"/>
                </a:solidFill>
                <a:latin typeface="Times New Roman" panose="02020603050405020304" pitchFamily="18" charset="0"/>
              </a:rPr>
              <a:t>晶体管共基接法噪声等效电路</a:t>
            </a:r>
            <a:endParaRPr lang="zh-CN" altLang="en-US" b="1" dirty="0">
              <a:solidFill>
                <a:schemeClr val="tx1"/>
              </a:solidFill>
              <a:latin typeface="Times New Roman" panose="02020603050405020304" pitchFamily="18" charset="0"/>
            </a:endParaRPr>
          </a:p>
        </p:txBody>
      </p:sp>
      <p:pic>
        <p:nvPicPr>
          <p:cNvPr id="587780" name="图片 587779"/>
          <p:cNvPicPr>
            <a:picLocks noChangeAspect="1"/>
          </p:cNvPicPr>
          <p:nvPr/>
        </p:nvPicPr>
        <p:blipFill>
          <a:blip r:embed="rId1"/>
          <a:stretch>
            <a:fillRect/>
          </a:stretch>
        </p:blipFill>
        <p:spPr>
          <a:xfrm>
            <a:off x="2638425" y="2095500"/>
            <a:ext cx="3867150" cy="2667000"/>
          </a:xfrm>
          <a:prstGeom prst="rect">
            <a:avLst/>
          </a:prstGeom>
          <a:noFill/>
          <a:ln w="9525">
            <a:noFill/>
          </a:ln>
        </p:spPr>
      </p:pic>
      <p:sp>
        <p:nvSpPr>
          <p:cNvPr id="587781" name="矩形 58778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8802" name="标题 58880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2-32  </a:t>
            </a:r>
            <a:r>
              <a:rPr lang="zh-CN" altLang="en-US" b="1" dirty="0">
                <a:solidFill>
                  <a:schemeClr val="tx1"/>
                </a:solidFill>
                <a:latin typeface="Times New Roman" panose="02020603050405020304" pitchFamily="18" charset="0"/>
              </a:rPr>
              <a:t>描述放大器噪声系数的等效电路</a:t>
            </a:r>
            <a:endParaRPr lang="zh-CN" altLang="en-US" b="1" dirty="0">
              <a:solidFill>
                <a:schemeClr val="tx1"/>
              </a:solidFill>
              <a:latin typeface="Times New Roman" panose="02020603050405020304" pitchFamily="18" charset="0"/>
            </a:endParaRPr>
          </a:p>
        </p:txBody>
      </p:sp>
      <p:pic>
        <p:nvPicPr>
          <p:cNvPr id="588804" name="图片 588803"/>
          <p:cNvPicPr>
            <a:picLocks noChangeAspect="1"/>
          </p:cNvPicPr>
          <p:nvPr/>
        </p:nvPicPr>
        <p:blipFill>
          <a:blip r:embed="rId1"/>
          <a:stretch>
            <a:fillRect/>
          </a:stretch>
        </p:blipFill>
        <p:spPr>
          <a:xfrm>
            <a:off x="2824163" y="2443163"/>
            <a:ext cx="3495675" cy="1971675"/>
          </a:xfrm>
          <a:prstGeom prst="rect">
            <a:avLst/>
          </a:prstGeom>
          <a:noFill/>
          <a:ln w="9525">
            <a:noFill/>
          </a:ln>
        </p:spPr>
      </p:pic>
      <p:sp>
        <p:nvSpPr>
          <p:cNvPr id="588805" name="矩形 58880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9826" name="标题 58982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2-33  </a:t>
            </a:r>
            <a:r>
              <a:rPr lang="zh-CN" altLang="en-US" b="1" dirty="0">
                <a:solidFill>
                  <a:schemeClr val="tx1"/>
                </a:solidFill>
                <a:latin typeface="Times New Roman" panose="02020603050405020304" pitchFamily="18" charset="0"/>
              </a:rPr>
              <a:t>以额定功率表示的噪声系数</a:t>
            </a:r>
            <a:endParaRPr lang="zh-CN" altLang="en-US" b="1" dirty="0">
              <a:solidFill>
                <a:schemeClr val="tx1"/>
              </a:solidFill>
              <a:latin typeface="Times New Roman" panose="02020603050405020304" pitchFamily="18" charset="0"/>
            </a:endParaRPr>
          </a:p>
        </p:txBody>
      </p:sp>
      <p:pic>
        <p:nvPicPr>
          <p:cNvPr id="589828" name="图片 589827"/>
          <p:cNvPicPr>
            <a:picLocks noChangeAspect="1"/>
          </p:cNvPicPr>
          <p:nvPr/>
        </p:nvPicPr>
        <p:blipFill>
          <a:blip r:embed="rId1"/>
          <a:stretch>
            <a:fillRect/>
          </a:stretch>
        </p:blipFill>
        <p:spPr>
          <a:xfrm>
            <a:off x="2933700" y="2490788"/>
            <a:ext cx="3276600" cy="1876425"/>
          </a:xfrm>
          <a:prstGeom prst="rect">
            <a:avLst/>
          </a:prstGeom>
          <a:noFill/>
          <a:ln w="9525">
            <a:noFill/>
          </a:ln>
        </p:spPr>
      </p:pic>
      <p:sp>
        <p:nvSpPr>
          <p:cNvPr id="589829" name="矩形 58982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8258" name="标题 60825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08259" name="文本占位符 60825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另外，用</a:t>
            </a:r>
            <a:r>
              <a:rPr lang="en-US" altLang="zh-CN" sz="2000" b="1">
                <a:latin typeface="Times New Roman" panose="02020603050405020304" pitchFamily="18" charset="0"/>
              </a:rPr>
              <a:t>L</a:t>
            </a:r>
            <a:r>
              <a:rPr lang="zh-CN" altLang="en-US" sz="2000" b="1" dirty="0">
                <a:latin typeface="Times New Roman" panose="02020603050405020304" pitchFamily="18" charset="0"/>
              </a:rPr>
              <a:t>、</a:t>
            </a:r>
            <a:r>
              <a:rPr lang="en-US" altLang="zh-CN" sz="2000" b="1">
                <a:latin typeface="Times New Roman" panose="02020603050405020304" pitchFamily="18" charset="0"/>
              </a:rPr>
              <a:t>C</a:t>
            </a:r>
            <a:r>
              <a:rPr lang="zh-CN" altLang="en-US" sz="2000" b="1" dirty="0">
                <a:latin typeface="Times New Roman" panose="02020603050405020304" pitchFamily="18" charset="0"/>
              </a:rPr>
              <a:t>组件还可以组成各种形式的阻抗变换电路和匹配电路。所以，</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谐振回路虽然结构简单，但是在高频电路里却是不可缺少的重要组成部分，在本书所介绍的各种功能的高频电路单元里几乎都离不开它。</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谐振回路分为并联谐振回路和串联谐振回路两种形式，其中并联网络在实际电路中用途更广，且二者之间具有一定的对偶关系，所以只要理解并联回路，则串联谐振回路的特性用对偶方法就可以得到。</a:t>
            </a:r>
            <a:endParaRPr lang="zh-CN" altLang="en-US" sz="2000" b="1" dirty="0">
              <a:latin typeface="Times New Roman" panose="02020603050405020304" pitchFamily="18" charset="0"/>
            </a:endParaRPr>
          </a:p>
        </p:txBody>
      </p:sp>
      <p:sp>
        <p:nvSpPr>
          <p:cNvPr id="608260" name="矩形 60825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8261" name="矩形 60826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8262" name="矩形 60826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0850" name="标题 59084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2-34  </a:t>
            </a:r>
            <a:r>
              <a:rPr lang="zh-CN" altLang="en-US" b="1" dirty="0">
                <a:solidFill>
                  <a:schemeClr val="tx1"/>
                </a:solidFill>
                <a:latin typeface="Times New Roman" panose="02020603050405020304" pitchFamily="18" charset="0"/>
              </a:rPr>
              <a:t>多级放大器噪声系数计算等效电路</a:t>
            </a:r>
            <a:endParaRPr lang="zh-CN" altLang="en-US" b="1" dirty="0">
              <a:solidFill>
                <a:schemeClr val="tx1"/>
              </a:solidFill>
              <a:latin typeface="Times New Roman" panose="02020603050405020304" pitchFamily="18" charset="0"/>
            </a:endParaRPr>
          </a:p>
        </p:txBody>
      </p:sp>
      <p:pic>
        <p:nvPicPr>
          <p:cNvPr id="590852" name="图片 590851"/>
          <p:cNvPicPr>
            <a:picLocks noChangeAspect="1"/>
          </p:cNvPicPr>
          <p:nvPr/>
        </p:nvPicPr>
        <p:blipFill>
          <a:blip r:embed="rId1"/>
          <a:stretch>
            <a:fillRect/>
          </a:stretch>
        </p:blipFill>
        <p:spPr>
          <a:xfrm>
            <a:off x="1322388" y="2405063"/>
            <a:ext cx="7210425" cy="2047875"/>
          </a:xfrm>
          <a:prstGeom prst="rect">
            <a:avLst/>
          </a:prstGeom>
          <a:noFill/>
          <a:ln w="9525">
            <a:noFill/>
          </a:ln>
        </p:spPr>
      </p:pic>
      <p:sp>
        <p:nvSpPr>
          <p:cNvPr id="590853" name="矩形 59085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1874" name="标题 591873"/>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2-35  </a:t>
            </a:r>
            <a:r>
              <a:rPr lang="zh-CN" altLang="en-US" b="1" dirty="0">
                <a:solidFill>
                  <a:schemeClr val="tx1"/>
                </a:solidFill>
                <a:latin typeface="Times New Roman" panose="02020603050405020304" pitchFamily="18" charset="0"/>
              </a:rPr>
              <a:t>共基极放大器噪声等效电路</a:t>
            </a:r>
            <a:endParaRPr lang="zh-CN" altLang="en-US" b="1" dirty="0">
              <a:solidFill>
                <a:schemeClr val="tx1"/>
              </a:solidFill>
              <a:latin typeface="Times New Roman" panose="02020603050405020304" pitchFamily="18" charset="0"/>
            </a:endParaRPr>
          </a:p>
        </p:txBody>
      </p:sp>
      <p:pic>
        <p:nvPicPr>
          <p:cNvPr id="591876" name="图片 591875"/>
          <p:cNvPicPr>
            <a:picLocks noChangeAspect="1"/>
          </p:cNvPicPr>
          <p:nvPr/>
        </p:nvPicPr>
        <p:blipFill>
          <a:blip r:embed="rId1"/>
          <a:stretch>
            <a:fillRect/>
          </a:stretch>
        </p:blipFill>
        <p:spPr>
          <a:xfrm>
            <a:off x="2547938" y="2300288"/>
            <a:ext cx="4048125" cy="2257425"/>
          </a:xfrm>
          <a:prstGeom prst="rect">
            <a:avLst/>
          </a:prstGeom>
          <a:noFill/>
          <a:ln w="9525">
            <a:noFill/>
          </a:ln>
        </p:spPr>
      </p:pic>
      <p:sp>
        <p:nvSpPr>
          <p:cNvPr id="591877" name="矩形 59187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2898" name="标题 592897"/>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2-36  </a:t>
            </a:r>
            <a:r>
              <a:rPr lang="zh-CN" altLang="en-US" b="1" dirty="0">
                <a:solidFill>
                  <a:schemeClr val="tx1"/>
                </a:solidFill>
                <a:latin typeface="Times New Roman" panose="02020603050405020304" pitchFamily="18" charset="0"/>
              </a:rPr>
              <a:t>单调谐放大电路及其波形</a:t>
            </a:r>
            <a:endParaRPr lang="zh-CN" altLang="en-US" b="1" dirty="0">
              <a:solidFill>
                <a:schemeClr val="tx1"/>
              </a:solidFill>
              <a:latin typeface="Times New Roman" panose="02020603050405020304" pitchFamily="18" charset="0"/>
            </a:endParaRPr>
          </a:p>
        </p:txBody>
      </p:sp>
      <p:pic>
        <p:nvPicPr>
          <p:cNvPr id="592900" name="图片 592899"/>
          <p:cNvPicPr>
            <a:picLocks noChangeAspect="1"/>
          </p:cNvPicPr>
          <p:nvPr/>
        </p:nvPicPr>
        <p:blipFill>
          <a:blip r:embed="rId1"/>
          <a:stretch>
            <a:fillRect/>
          </a:stretch>
        </p:blipFill>
        <p:spPr>
          <a:xfrm>
            <a:off x="1738313" y="1924050"/>
            <a:ext cx="5667375" cy="3009900"/>
          </a:xfrm>
          <a:prstGeom prst="rect">
            <a:avLst/>
          </a:prstGeom>
          <a:noFill/>
          <a:ln w="9525">
            <a:noFill/>
          </a:ln>
        </p:spPr>
      </p:pic>
      <p:sp>
        <p:nvSpPr>
          <p:cNvPr id="592901" name="矩形 59290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22" name="标题 593921"/>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2-37  </a:t>
            </a:r>
            <a:r>
              <a:rPr lang="zh-CN" altLang="en-US" b="1" dirty="0">
                <a:solidFill>
                  <a:schemeClr val="tx1"/>
                </a:solidFill>
                <a:latin typeface="Times New Roman" panose="02020603050405020304" pitchFamily="18" charset="0"/>
              </a:rPr>
              <a:t>双调谐放大电路</a:t>
            </a:r>
            <a:endParaRPr lang="zh-CN" altLang="en-US" b="1" dirty="0">
              <a:solidFill>
                <a:schemeClr val="tx1"/>
              </a:solidFill>
              <a:latin typeface="Times New Roman" panose="02020603050405020304" pitchFamily="18" charset="0"/>
            </a:endParaRPr>
          </a:p>
        </p:txBody>
      </p:sp>
      <p:pic>
        <p:nvPicPr>
          <p:cNvPr id="593924" name="图片 593923"/>
          <p:cNvPicPr>
            <a:picLocks noChangeAspect="1"/>
          </p:cNvPicPr>
          <p:nvPr/>
        </p:nvPicPr>
        <p:blipFill>
          <a:blip r:embed="rId1"/>
          <a:stretch>
            <a:fillRect/>
          </a:stretch>
        </p:blipFill>
        <p:spPr>
          <a:xfrm>
            <a:off x="1304925" y="2524125"/>
            <a:ext cx="7370763" cy="1673225"/>
          </a:xfrm>
          <a:prstGeom prst="rect">
            <a:avLst/>
          </a:prstGeom>
          <a:noFill/>
          <a:ln w="9525">
            <a:noFill/>
          </a:ln>
        </p:spPr>
      </p:pic>
      <p:pic>
        <p:nvPicPr>
          <p:cNvPr id="593925" name="图片 593924"/>
          <p:cNvPicPr>
            <a:picLocks noChangeAspect="1"/>
          </p:cNvPicPr>
          <p:nvPr/>
        </p:nvPicPr>
        <p:blipFill>
          <a:blip r:embed="rId2"/>
          <a:stretch>
            <a:fillRect/>
          </a:stretch>
        </p:blipFill>
        <p:spPr>
          <a:xfrm>
            <a:off x="2916238" y="4868863"/>
            <a:ext cx="3978275" cy="619125"/>
          </a:xfrm>
          <a:prstGeom prst="rect">
            <a:avLst/>
          </a:prstGeom>
          <a:noFill/>
          <a:ln w="9525">
            <a:noFill/>
          </a:ln>
        </p:spPr>
      </p:pic>
      <p:sp>
        <p:nvSpPr>
          <p:cNvPr id="593926" name="矩形 593925"/>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3" action="ppaction://hlinksldjump"/>
              </a:rPr>
              <a:t>返回</a:t>
            </a:r>
            <a:endParaRPr lang="zh-CN" altLang="en-US" dirty="0">
              <a:latin typeface="Verdana" panose="020B0604030504040204" pitchFamily="34" charset="0"/>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946" name="标题 594945"/>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2-38  </a:t>
            </a:r>
            <a:r>
              <a:rPr lang="zh-CN" altLang="en-US" b="1" dirty="0">
                <a:solidFill>
                  <a:schemeClr val="tx1"/>
                </a:solidFill>
                <a:latin typeface="Times New Roman" panose="02020603050405020304" pitchFamily="18" charset="0"/>
              </a:rPr>
              <a:t>双调谐电路的幅频特性曲线</a:t>
            </a:r>
            <a:endParaRPr lang="zh-CN" altLang="en-US" b="1" dirty="0">
              <a:solidFill>
                <a:schemeClr val="tx1"/>
              </a:solidFill>
              <a:latin typeface="Times New Roman" panose="02020603050405020304" pitchFamily="18" charset="0"/>
            </a:endParaRPr>
          </a:p>
        </p:txBody>
      </p:sp>
      <p:pic>
        <p:nvPicPr>
          <p:cNvPr id="594949" name="图片 594948"/>
          <p:cNvPicPr>
            <a:picLocks noChangeAspect="1"/>
          </p:cNvPicPr>
          <p:nvPr/>
        </p:nvPicPr>
        <p:blipFill>
          <a:blip r:embed="rId1"/>
          <a:stretch>
            <a:fillRect/>
          </a:stretch>
        </p:blipFill>
        <p:spPr>
          <a:xfrm>
            <a:off x="2447925" y="1947863"/>
            <a:ext cx="4248150" cy="2962275"/>
          </a:xfrm>
          <a:prstGeom prst="rect">
            <a:avLst/>
          </a:prstGeom>
          <a:noFill/>
          <a:ln w="9525">
            <a:noFill/>
          </a:ln>
        </p:spPr>
      </p:pic>
      <p:sp>
        <p:nvSpPr>
          <p:cNvPr id="594950" name="矩形 594949"/>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5970" name="标题 595969"/>
          <p:cNvSpPr>
            <a:spLocks noGrp="1"/>
          </p:cNvSpPr>
          <p:nvPr>
            <p:ph type="title"/>
          </p:nvPr>
        </p:nvSpPr>
        <p:spPr>
          <a:xfrm>
            <a:off x="1331913" y="304800"/>
            <a:ext cx="7243762" cy="1216025"/>
          </a:xfrm>
          <a:ln/>
        </p:spPr>
        <p:txBody>
          <a:bodyPr anchor="b" anchorCtr="0"/>
          <a:p>
            <a:pPr algn="ctr"/>
            <a:r>
              <a:rPr lang="zh-CN" altLang="en-US" b="1" dirty="0">
                <a:solidFill>
                  <a:schemeClr val="tx1"/>
                </a:solidFill>
                <a:latin typeface="Times New Roman" panose="02020603050405020304" pitchFamily="18" charset="0"/>
              </a:rPr>
              <a:t>图</a:t>
            </a:r>
            <a:r>
              <a:rPr lang="en-US" altLang="zh-CN" b="1">
                <a:solidFill>
                  <a:schemeClr val="tx1"/>
                </a:solidFill>
                <a:latin typeface="Times New Roman" panose="02020603050405020304" pitchFamily="18" charset="0"/>
              </a:rPr>
              <a:t>2-39  </a:t>
            </a:r>
            <a:r>
              <a:rPr lang="zh-CN" altLang="en-US" b="1" dirty="0">
                <a:solidFill>
                  <a:schemeClr val="tx1"/>
                </a:solidFill>
                <a:latin typeface="Times New Roman" panose="02020603050405020304" pitchFamily="18" charset="0"/>
              </a:rPr>
              <a:t>接收与小信号调谐放大实验电原理</a:t>
            </a:r>
            <a:endParaRPr lang="zh-CN" altLang="en-US" b="1" dirty="0">
              <a:solidFill>
                <a:schemeClr val="tx1"/>
              </a:solidFill>
              <a:latin typeface="Times New Roman" panose="02020603050405020304" pitchFamily="18" charset="0"/>
            </a:endParaRPr>
          </a:p>
        </p:txBody>
      </p:sp>
      <p:pic>
        <p:nvPicPr>
          <p:cNvPr id="595972" name="图片 595971"/>
          <p:cNvPicPr>
            <a:picLocks noChangeAspect="1"/>
          </p:cNvPicPr>
          <p:nvPr/>
        </p:nvPicPr>
        <p:blipFill>
          <a:blip r:embed="rId1"/>
          <a:stretch>
            <a:fillRect/>
          </a:stretch>
        </p:blipFill>
        <p:spPr>
          <a:xfrm>
            <a:off x="1619250" y="1628775"/>
            <a:ext cx="6408738" cy="4686300"/>
          </a:xfrm>
          <a:prstGeom prst="rect">
            <a:avLst/>
          </a:prstGeom>
          <a:noFill/>
          <a:ln w="9525">
            <a:noFill/>
          </a:ln>
        </p:spPr>
      </p:pic>
      <p:sp>
        <p:nvSpPr>
          <p:cNvPr id="595973" name="矩形 59597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rId2" action="ppaction://hlinksldjump"/>
              </a:rPr>
              <a:t>返回</a:t>
            </a:r>
            <a:endParaRPr lang="zh-CN" altLang="en-US" dirty="0">
              <a:latin typeface="Verdana" panose="020B060403050404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9282" name="标题 60928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09283" name="文本占位符 609282"/>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1.</a:t>
            </a:r>
            <a:r>
              <a:rPr lang="zh-CN" altLang="en-US" sz="2000" b="1" dirty="0">
                <a:latin typeface="Times New Roman" panose="02020603050405020304" pitchFamily="18" charset="0"/>
              </a:rPr>
              <a:t>并联谐振回路的选频特性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信号源与电感线圈和电容器并联组成的电路，叫做</a:t>
            </a:r>
            <a:r>
              <a:rPr lang="en-US" altLang="zh-CN" sz="2000" b="1">
                <a:latin typeface="Times New Roman" panose="02020603050405020304" pitchFamily="18" charset="0"/>
              </a:rPr>
              <a:t>LC</a:t>
            </a:r>
            <a:r>
              <a:rPr lang="zh-CN" altLang="en-US" sz="2000" b="1" dirty="0">
                <a:latin typeface="Times New Roman" panose="02020603050405020304" pitchFamily="18" charset="0"/>
              </a:rPr>
              <a:t>并联</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回路，如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2 -2</a:t>
            </a:r>
            <a:r>
              <a:rPr lang="zh-CN" altLang="en-US" sz="2000" b="1" dirty="0">
                <a:latin typeface="Times New Roman" panose="02020603050405020304" pitchFamily="18" charset="0"/>
              </a:rPr>
              <a:t>所示。图中与电感线圈</a:t>
            </a:r>
            <a:r>
              <a:rPr lang="en-US" altLang="zh-CN" sz="2000" b="1">
                <a:latin typeface="Times New Roman" panose="02020603050405020304" pitchFamily="18" charset="0"/>
              </a:rPr>
              <a:t>L</a:t>
            </a:r>
            <a:r>
              <a:rPr lang="zh-CN" altLang="en-US" sz="2000" b="1" dirty="0">
                <a:latin typeface="Times New Roman" panose="02020603050405020304" pitchFamily="18" charset="0"/>
              </a:rPr>
              <a:t>串联的电阻</a:t>
            </a:r>
            <a:r>
              <a:rPr lang="en-US" altLang="zh-CN" sz="2000" b="1">
                <a:latin typeface="Times New Roman" panose="02020603050405020304" pitchFamily="18" charset="0"/>
              </a:rPr>
              <a:t>R</a:t>
            </a:r>
            <a:r>
              <a:rPr lang="zh-CN" altLang="en-US" sz="2000" b="1" dirty="0">
                <a:latin typeface="Times New Roman" panose="02020603050405020304" pitchFamily="18" charset="0"/>
              </a:rPr>
              <a:t>代表线</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圈的损耗，电容</a:t>
            </a:r>
            <a:r>
              <a:rPr lang="en-US" altLang="zh-CN" sz="2000" b="1">
                <a:latin typeface="Times New Roman" panose="02020603050405020304" pitchFamily="18" charset="0"/>
              </a:rPr>
              <a:t>C</a:t>
            </a:r>
            <a:r>
              <a:rPr lang="zh-CN" altLang="en-US" sz="2000" b="1" dirty="0">
                <a:latin typeface="Times New Roman" panose="02020603050405020304" pitchFamily="18" charset="0"/>
              </a:rPr>
              <a:t>的损耗不考虑。</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为信号电流源。为了分析方便，在分析电路时也暂时不考虑信号源内阻的影响。</a:t>
            </a:r>
            <a:endParaRPr lang="zh-CN" altLang="en-US" sz="2000" b="1" dirty="0">
              <a:latin typeface="Times New Roman" panose="02020603050405020304" pitchFamily="18" charset="0"/>
            </a:endParaRPr>
          </a:p>
        </p:txBody>
      </p:sp>
      <p:sp>
        <p:nvSpPr>
          <p:cNvPr id="609284" name="矩形 60928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9285" name="矩形 60928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9286" name="矩形 60928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09287" name="图片 609286"/>
          <p:cNvPicPr>
            <a:picLocks noChangeAspect="1"/>
          </p:cNvPicPr>
          <p:nvPr/>
        </p:nvPicPr>
        <p:blipFill>
          <a:blip r:embed="rId2"/>
          <a:stretch>
            <a:fillRect/>
          </a:stretch>
        </p:blipFill>
        <p:spPr>
          <a:xfrm>
            <a:off x="2051050" y="3716338"/>
            <a:ext cx="285750" cy="36195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0306" name="标题 61030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0307" name="文本占位符 61030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1)</a:t>
            </a:r>
            <a:r>
              <a:rPr lang="zh-CN" altLang="en-US" sz="2000" b="1" dirty="0">
                <a:latin typeface="Times New Roman" panose="02020603050405020304" pitchFamily="18" charset="0"/>
              </a:rPr>
              <a:t>并联谐振回路阻抗的频率特性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rPr>
              <a:t>所示，并联谐振回路阻抗表达式为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(2. 5)</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(2. 6)</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(2. 7)                                                                                        </a:t>
            </a:r>
            <a:endParaRPr lang="en-US" altLang="zh-CN" sz="2000" b="1">
              <a:latin typeface="Times New Roman" panose="02020603050405020304" pitchFamily="18" charset="0"/>
            </a:endParaRPr>
          </a:p>
        </p:txBody>
      </p:sp>
      <p:sp>
        <p:nvSpPr>
          <p:cNvPr id="610308" name="矩形 61030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0309" name="矩形 61030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0310" name="矩形 61030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0311" name="图片 610310"/>
          <p:cNvPicPr>
            <a:picLocks noChangeAspect="1"/>
          </p:cNvPicPr>
          <p:nvPr/>
        </p:nvPicPr>
        <p:blipFill>
          <a:blip r:embed="rId2"/>
          <a:stretch>
            <a:fillRect/>
          </a:stretch>
        </p:blipFill>
        <p:spPr>
          <a:xfrm>
            <a:off x="3895725" y="2743200"/>
            <a:ext cx="1352550" cy="685800"/>
          </a:xfrm>
          <a:prstGeom prst="rect">
            <a:avLst/>
          </a:prstGeom>
          <a:noFill/>
          <a:ln w="9525">
            <a:noFill/>
          </a:ln>
        </p:spPr>
      </p:pic>
      <p:pic>
        <p:nvPicPr>
          <p:cNvPr id="610312" name="图片 610311"/>
          <p:cNvPicPr>
            <a:picLocks noChangeAspect="1"/>
          </p:cNvPicPr>
          <p:nvPr/>
        </p:nvPicPr>
        <p:blipFill>
          <a:blip r:embed="rId3"/>
          <a:stretch>
            <a:fillRect/>
          </a:stretch>
        </p:blipFill>
        <p:spPr>
          <a:xfrm>
            <a:off x="3352800" y="3644900"/>
            <a:ext cx="2438400" cy="523875"/>
          </a:xfrm>
          <a:prstGeom prst="rect">
            <a:avLst/>
          </a:prstGeom>
          <a:noFill/>
          <a:ln w="9525">
            <a:noFill/>
          </a:ln>
        </p:spPr>
      </p:pic>
      <p:pic>
        <p:nvPicPr>
          <p:cNvPr id="610313" name="图片 610312"/>
          <p:cNvPicPr>
            <a:picLocks noChangeAspect="1"/>
          </p:cNvPicPr>
          <p:nvPr/>
        </p:nvPicPr>
        <p:blipFill>
          <a:blip r:embed="rId4"/>
          <a:stretch>
            <a:fillRect/>
          </a:stretch>
        </p:blipFill>
        <p:spPr>
          <a:xfrm>
            <a:off x="2700338" y="4292600"/>
            <a:ext cx="4171950" cy="98107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2354" name="标题 61235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2355" name="文本占位符 612354"/>
          <p:cNvSpPr>
            <a:spLocks noGrp="1"/>
          </p:cNvSpPr>
          <p:nvPr>
            <p:ph type="body" idx="1"/>
          </p:nvPr>
        </p:nvSpPr>
        <p:spPr>
          <a:ln/>
        </p:spPr>
        <p:txBody>
          <a:bodyPr vert="horz" wrap="square" lIns="91440" tIns="45720" rIns="91440" bIns="45720" anchor="t" anchorCtr="0"/>
          <a:p>
            <a:pPr>
              <a:lnSpc>
                <a:spcPct val="130000"/>
              </a:lnSpc>
              <a:buNone/>
            </a:pPr>
            <a:r>
              <a:rPr lang="en-US" altLang="zh-CN" sz="2000" b="1">
                <a:latin typeface="Times New Roman" panose="02020603050405020304" pitchFamily="18" charset="0"/>
              </a:rPr>
              <a:t>                                                                                        </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(2. 8)</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(2. 9)</a:t>
            </a:r>
            <a:endParaRPr lang="en-US" altLang="zh-CN" sz="2000" b="1">
              <a:latin typeface="Times New Roman" panose="02020603050405020304" pitchFamily="18" charset="0"/>
            </a:endParaRPr>
          </a:p>
        </p:txBody>
      </p:sp>
      <p:sp>
        <p:nvSpPr>
          <p:cNvPr id="612356" name="矩形 61235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2357" name="矩形 61235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2358" name="矩形 61235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2362" name="图片 612361"/>
          <p:cNvPicPr>
            <a:picLocks noChangeAspect="1"/>
          </p:cNvPicPr>
          <p:nvPr/>
        </p:nvPicPr>
        <p:blipFill>
          <a:blip r:embed="rId1"/>
          <a:stretch>
            <a:fillRect/>
          </a:stretch>
        </p:blipFill>
        <p:spPr>
          <a:xfrm>
            <a:off x="3708400" y="2060575"/>
            <a:ext cx="3133725" cy="895350"/>
          </a:xfrm>
          <a:prstGeom prst="rect">
            <a:avLst/>
          </a:prstGeom>
          <a:noFill/>
          <a:ln w="9525">
            <a:noFill/>
          </a:ln>
        </p:spPr>
      </p:pic>
      <p:pic>
        <p:nvPicPr>
          <p:cNvPr id="612363" name="图片 612362"/>
          <p:cNvPicPr>
            <a:picLocks noChangeAspect="1"/>
          </p:cNvPicPr>
          <p:nvPr/>
        </p:nvPicPr>
        <p:blipFill>
          <a:blip r:embed="rId2"/>
          <a:stretch>
            <a:fillRect/>
          </a:stretch>
        </p:blipFill>
        <p:spPr>
          <a:xfrm>
            <a:off x="4140200" y="3429000"/>
            <a:ext cx="2676525" cy="112395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1330" name="标题 61132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1331" name="文本占位符 61133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根据式</a:t>
            </a:r>
            <a:r>
              <a:rPr lang="en-US" altLang="zh-CN" sz="2000" b="1">
                <a:latin typeface="Times New Roman" panose="02020603050405020304" pitchFamily="18" charset="0"/>
              </a:rPr>
              <a:t>(2. 8)</a:t>
            </a:r>
            <a:r>
              <a:rPr lang="zh-CN" altLang="en-US" sz="2000" b="1" dirty="0">
                <a:latin typeface="Times New Roman" panose="02020603050405020304" pitchFamily="18" charset="0"/>
              </a:rPr>
              <a:t>和式</a:t>
            </a:r>
            <a:r>
              <a:rPr lang="en-US" altLang="zh-CN" sz="2000" b="1">
                <a:latin typeface="Times New Roman" panose="02020603050405020304" pitchFamily="18" charset="0"/>
              </a:rPr>
              <a:t>(2. 9)</a:t>
            </a:r>
            <a:r>
              <a:rPr lang="zh-CN" altLang="en-US" sz="2000" b="1" dirty="0">
                <a:latin typeface="Times New Roman" panose="02020603050405020304" pitchFamily="18" charset="0"/>
              </a:rPr>
              <a:t>可作出并联谐振回路阻抗的幅频特性和相频特性曲线，如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a:t>
            </a:r>
            <a:r>
              <a:rPr lang="zh-CN" altLang="en-US" sz="2000" b="1" dirty="0">
                <a:latin typeface="Times New Roman" panose="02020603050405020304" pitchFamily="18" charset="0"/>
              </a:rPr>
              <a:t>所示。下面讨论并联回路阻抗的频率特性。</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zh-CN" altLang="en-US" sz="2000" b="1" dirty="0">
                <a:latin typeface="Times New Roman" panose="02020603050405020304" pitchFamily="18" charset="0"/>
              </a:rPr>
              <a:t>当回路谐振时，即</a:t>
            </a:r>
            <a:r>
              <a:rPr lang="el-GR" altLang="zh-CN" sz="2000" b="1" dirty="0">
                <a:latin typeface="宋体" panose="02010600030101010101" pitchFamily="2" charset="-122"/>
              </a:rPr>
              <a:t>ω</a:t>
            </a:r>
            <a:r>
              <a:rPr lang="en-US" altLang="zh-CN" sz="2000" b="1">
                <a:latin typeface="Times New Roman" panose="02020603050405020304" pitchFamily="18" charset="0"/>
              </a:rPr>
              <a:t>=</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zh-CN" altLang="en-US" sz="2000" b="1" dirty="0">
                <a:latin typeface="Times New Roman" panose="02020603050405020304" pitchFamily="18" charset="0"/>
              </a:rPr>
              <a:t>时， </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en-US" altLang="zh-CN" sz="2000" b="1">
                <a:latin typeface="Times New Roman" panose="02020603050405020304" pitchFamily="18" charset="0"/>
              </a:rPr>
              <a:t> L</a:t>
            </a:r>
            <a:r>
              <a:rPr lang="zh-CN" altLang="en-US" sz="2000" b="1" dirty="0">
                <a:latin typeface="Times New Roman" panose="02020603050405020304" pitchFamily="18" charset="0"/>
              </a:rPr>
              <a:t>一</a:t>
            </a:r>
            <a:r>
              <a:rPr lang="en-US" altLang="zh-CN" sz="2000" b="1">
                <a:latin typeface="Times New Roman" panose="02020603050405020304" pitchFamily="18" charset="0"/>
              </a:rPr>
              <a:t>1/ </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en-US" altLang="zh-CN" sz="2000" b="1">
                <a:latin typeface="Times New Roman" panose="02020603050405020304" pitchFamily="18" charset="0"/>
              </a:rPr>
              <a:t> C = 0</a:t>
            </a:r>
            <a:r>
              <a:rPr lang="zh-CN" altLang="en-US" sz="2000" b="1" dirty="0">
                <a:latin typeface="Times New Roman" panose="02020603050405020304" pitchFamily="18" charset="0"/>
              </a:rPr>
              <a:t>。并联谐振回路的阻抗为一纯电阻，数值可达到最大值</a:t>
            </a:r>
            <a:r>
              <a:rPr lang="en-US" altLang="zh-CN" sz="2000" b="1">
                <a:latin typeface="Times New Roman" panose="02020603050405020304" pitchFamily="18" charset="0"/>
              </a:rPr>
              <a:t>|Z|=R</a:t>
            </a:r>
            <a:r>
              <a:rPr lang="en-US" altLang="zh-CN" sz="2000" b="1" baseline="-25000">
                <a:latin typeface="Times New Roman" panose="02020603050405020304" pitchFamily="18" charset="0"/>
              </a:rPr>
              <a:t>P</a:t>
            </a:r>
            <a:r>
              <a:rPr lang="en-US" altLang="zh-CN" sz="2000" b="1">
                <a:latin typeface="Times New Roman" panose="02020603050405020304" pitchFamily="18" charset="0"/>
              </a:rPr>
              <a:t>= L/CR , R</a:t>
            </a:r>
            <a:r>
              <a:rPr lang="en-US" altLang="zh-CN" sz="2000" b="1" baseline="-25000">
                <a:latin typeface="Times New Roman" panose="02020603050405020304" pitchFamily="18" charset="0"/>
              </a:rPr>
              <a:t>P</a:t>
            </a:r>
            <a:r>
              <a:rPr lang="zh-CN" altLang="en-US" sz="2000" b="1" dirty="0">
                <a:latin typeface="Times New Roman" panose="02020603050405020304" pitchFamily="18" charset="0"/>
              </a:rPr>
              <a:t>称为谐振电阻，阻抗相角为</a:t>
            </a:r>
            <a:r>
              <a:rPr lang="zh-CN" altLang="en-US" sz="2000" b="1">
                <a:latin typeface="Times New Roman" panose="02020603050405020304" pitchFamily="18" charset="0"/>
              </a:rPr>
              <a:t> </a:t>
            </a:r>
            <a:r>
              <a:rPr lang="zh-CN" altLang="en-US" sz="2000" b="1" dirty="0"/>
              <a:t>￠</a:t>
            </a:r>
            <a:r>
              <a:rPr lang="en-US" altLang="zh-CN" sz="2000" b="1">
                <a:latin typeface="Times New Roman" panose="02020603050405020304" pitchFamily="18" charset="0"/>
              </a:rPr>
              <a:t>= 0</a:t>
            </a:r>
            <a:r>
              <a:rPr lang="zh-CN" altLang="en-US" sz="2000" b="1" dirty="0">
                <a:latin typeface="Times New Roman" panose="02020603050405020304" pitchFamily="18" charset="0"/>
              </a:rPr>
              <a:t>。从</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a:t>
            </a:r>
            <a:r>
              <a:rPr lang="zh-CN" altLang="en-US" sz="2000" b="1" dirty="0">
                <a:latin typeface="Times New Roman" panose="02020603050405020304" pitchFamily="18" charset="0"/>
              </a:rPr>
              <a:t>可以看出，并联谐振回路在谐振点频率时，相当于一个纯电阻电路。</a:t>
            </a:r>
            <a:endParaRPr lang="zh-CN" altLang="en-US"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    当回路的角频率</a:t>
            </a:r>
            <a:r>
              <a:rPr lang="el-GR" altLang="zh-CN" sz="2000" b="1" dirty="0">
                <a:latin typeface="宋体" panose="02010600030101010101" pitchFamily="2" charset="-122"/>
              </a:rPr>
              <a:t>ω</a:t>
            </a:r>
            <a:r>
              <a:rPr lang="en-US" altLang="zh-CN" sz="2000" b="1">
                <a:latin typeface="Times New Roman" panose="02020603050405020304" pitchFamily="18" charset="0"/>
              </a:rPr>
              <a:t> &lt; </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zh-CN" altLang="en-US" sz="2000" b="1" dirty="0">
                <a:latin typeface="Times New Roman" panose="02020603050405020304" pitchFamily="18" charset="0"/>
              </a:rPr>
              <a:t>时，并联回路总阻抗呈电感性。当回路的角频率</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en-US" altLang="zh-CN" sz="2000" b="1">
                <a:latin typeface="Times New Roman" panose="02020603050405020304" pitchFamily="18" charset="0"/>
              </a:rPr>
              <a:t>&gt; </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zh-CN" altLang="en-US" sz="2000" b="1" dirty="0">
                <a:latin typeface="Times New Roman" panose="02020603050405020304" pitchFamily="18" charset="0"/>
              </a:rPr>
              <a:t>时，并联回路总阻抗呈电容性。</a:t>
            </a:r>
            <a:endParaRPr lang="zh-CN" altLang="en-US" sz="2000" b="1" dirty="0">
              <a:latin typeface="Times New Roman" panose="02020603050405020304" pitchFamily="18" charset="0"/>
            </a:endParaRPr>
          </a:p>
        </p:txBody>
      </p:sp>
      <p:sp>
        <p:nvSpPr>
          <p:cNvPr id="611332" name="矩形 61133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1333" name="矩形 61133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1334" name="矩形 61133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3378" name="标题 61337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3379" name="文本占位符 61337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并联谐振回路端电压频率特性</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(2. 10)</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(2.11)</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(2. 12)</a:t>
            </a:r>
            <a:endParaRPr lang="en-US" altLang="zh-CN" sz="2000" b="1">
              <a:latin typeface="Times New Roman" panose="02020603050405020304" pitchFamily="18" charset="0"/>
            </a:endParaRPr>
          </a:p>
        </p:txBody>
      </p:sp>
      <p:sp>
        <p:nvSpPr>
          <p:cNvPr id="613380" name="矩形 61337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3381" name="矩形 61338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3382" name="矩形 61338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3383" name="图片 613382"/>
          <p:cNvPicPr>
            <a:picLocks noChangeAspect="1"/>
          </p:cNvPicPr>
          <p:nvPr/>
        </p:nvPicPr>
        <p:blipFill>
          <a:blip r:embed="rId1"/>
          <a:stretch>
            <a:fillRect/>
          </a:stretch>
        </p:blipFill>
        <p:spPr>
          <a:xfrm>
            <a:off x="2771775" y="2565400"/>
            <a:ext cx="4229100" cy="1019175"/>
          </a:xfrm>
          <a:prstGeom prst="rect">
            <a:avLst/>
          </a:prstGeom>
          <a:noFill/>
          <a:ln w="9525">
            <a:noFill/>
          </a:ln>
        </p:spPr>
      </p:pic>
      <p:pic>
        <p:nvPicPr>
          <p:cNvPr id="613384" name="图片 613383"/>
          <p:cNvPicPr>
            <a:picLocks noChangeAspect="1"/>
          </p:cNvPicPr>
          <p:nvPr/>
        </p:nvPicPr>
        <p:blipFill>
          <a:blip r:embed="rId2"/>
          <a:stretch>
            <a:fillRect/>
          </a:stretch>
        </p:blipFill>
        <p:spPr>
          <a:xfrm>
            <a:off x="3924300" y="3933825"/>
            <a:ext cx="2924175" cy="1076325"/>
          </a:xfrm>
          <a:prstGeom prst="rect">
            <a:avLst/>
          </a:prstGeom>
          <a:noFill/>
          <a:ln w="9525">
            <a:noFill/>
          </a:ln>
        </p:spPr>
      </p:pic>
      <p:pic>
        <p:nvPicPr>
          <p:cNvPr id="613385" name="图片 613384"/>
          <p:cNvPicPr>
            <a:picLocks noChangeAspect="1"/>
          </p:cNvPicPr>
          <p:nvPr/>
        </p:nvPicPr>
        <p:blipFill>
          <a:blip r:embed="rId3"/>
          <a:stretch>
            <a:fillRect/>
          </a:stretch>
        </p:blipFill>
        <p:spPr>
          <a:xfrm>
            <a:off x="4284663" y="5084763"/>
            <a:ext cx="2428875" cy="59055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5794" name="标题 54579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545795" name="文本占位符 54579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在无线通信中，发射与接收的信号应当适合于空间传输。所以，被通信设备处理和传输的信号是经过调制处理过的高频信号，这种信号具有窄带特性。而且，通过长距离的通信传输，信号受到衰减和干扰，到达接收设备的信号是非常弱的高频窄带信号，在做进一步处理之前，应当经过放大和限制干扰的处理。这就需要通过高频小信号放大器来完成。这种小信号放大器是一种谐振放大器。混频器输出端也接有这种小信号放大器，作为中频放大器对已调信号进行放大。</a:t>
            </a:r>
            <a:endParaRPr lang="zh-CN" altLang="en-US" sz="2000" b="1" dirty="0">
              <a:latin typeface="Times New Roman" panose="02020603050405020304" pitchFamily="18" charset="0"/>
            </a:endParaRPr>
          </a:p>
        </p:txBody>
      </p:sp>
      <p:sp>
        <p:nvSpPr>
          <p:cNvPr id="545797" name="矩形 545796"/>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45798" name="矩形 545797"/>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02" name="标题 61440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4403" name="文本占位符 61440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谐振回路两端的电压为式</a:t>
            </a:r>
            <a:r>
              <a:rPr lang="en-US" altLang="zh-CN" sz="2000" b="1">
                <a:latin typeface="Times New Roman" panose="02020603050405020304" pitchFamily="18" charset="0"/>
              </a:rPr>
              <a:t>(2. 12)</a:t>
            </a:r>
            <a:r>
              <a:rPr lang="zh-CN" altLang="en-US" sz="2000" b="1" dirty="0">
                <a:latin typeface="Times New Roman" panose="02020603050405020304" pitchFamily="18" charset="0"/>
              </a:rPr>
              <a:t>所列。由此可见，在信号源电流</a:t>
            </a:r>
            <a:r>
              <a:rPr lang="en-US" altLang="zh-CN" sz="2000" b="1">
                <a:latin typeface="Times New Roman" panose="02020603050405020304" pitchFamily="18" charset="0"/>
              </a:rPr>
              <a:t>I</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一定的情况下，并联回路端电压</a:t>
            </a:r>
            <a:r>
              <a:rPr lang="en-US" altLang="zh-CN" sz="2000" b="1">
                <a:latin typeface="Times New Roman" panose="02020603050405020304" pitchFamily="18" charset="0"/>
              </a:rPr>
              <a:t>U</a:t>
            </a:r>
            <a:r>
              <a:rPr lang="en-US" altLang="zh-CN" sz="2000" b="1" baseline="-25000">
                <a:latin typeface="Times New Roman" panose="02020603050405020304" pitchFamily="18" charset="0"/>
              </a:rPr>
              <a:t>AB</a:t>
            </a:r>
            <a:r>
              <a:rPr lang="zh-CN" altLang="en-US" sz="2000" b="1" dirty="0">
                <a:latin typeface="Times New Roman" panose="02020603050405020304" pitchFamily="18" charset="0"/>
              </a:rPr>
              <a:t>的频率特性与阻抗频率特性相似，如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2 -4</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3)</a:t>
            </a:r>
            <a:r>
              <a:rPr lang="zh-CN" altLang="en-US" sz="2000" b="1" dirty="0">
                <a:latin typeface="Times New Roman" panose="02020603050405020304" pitchFamily="18" charset="0"/>
              </a:rPr>
              <a:t>并联谐振回路谐振频率</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当</a:t>
            </a:r>
            <a:r>
              <a:rPr lang="el-GR" altLang="zh-CN" sz="2000" b="1" dirty="0">
                <a:latin typeface="宋体" panose="02010600030101010101" pitchFamily="2" charset="-122"/>
              </a:rPr>
              <a:t>ω</a:t>
            </a:r>
            <a:r>
              <a:rPr lang="en-US" altLang="zh-CN" sz="2000" b="1">
                <a:latin typeface="Times New Roman" panose="02020603050405020304" pitchFamily="18" charset="0"/>
              </a:rPr>
              <a:t>L = 1/ </a:t>
            </a:r>
            <a:r>
              <a:rPr lang="el-GR" altLang="zh-CN" sz="2000" b="1" dirty="0">
                <a:latin typeface="宋体" panose="02010600030101010101" pitchFamily="2" charset="-122"/>
              </a:rPr>
              <a:t>ω</a:t>
            </a:r>
            <a:r>
              <a:rPr lang="en-US" altLang="zh-CN" sz="2000" b="1">
                <a:latin typeface="Times New Roman" panose="02020603050405020304" pitchFamily="18" charset="0"/>
              </a:rPr>
              <a:t>C</a:t>
            </a:r>
            <a:r>
              <a:rPr lang="zh-CN" altLang="en-US" sz="2000" b="1" dirty="0">
                <a:latin typeface="Times New Roman" panose="02020603050405020304" pitchFamily="18" charset="0"/>
              </a:rPr>
              <a:t>时并联谐振回路产生谐振，谐振频率为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(2. 13)</a:t>
            </a:r>
            <a:endParaRPr lang="en-US" altLang="zh-CN" sz="2000" b="1">
              <a:latin typeface="Times New Roman" panose="02020603050405020304" pitchFamily="18" charset="0"/>
            </a:endParaRPr>
          </a:p>
        </p:txBody>
      </p:sp>
      <p:sp>
        <p:nvSpPr>
          <p:cNvPr id="614404" name="矩形 61440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4405" name="矩形 61440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4406" name="矩形 61440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4407" name="图片 614406"/>
          <p:cNvPicPr>
            <a:picLocks noChangeAspect="1"/>
          </p:cNvPicPr>
          <p:nvPr/>
        </p:nvPicPr>
        <p:blipFill>
          <a:blip r:embed="rId2"/>
          <a:stretch>
            <a:fillRect/>
          </a:stretch>
        </p:blipFill>
        <p:spPr>
          <a:xfrm>
            <a:off x="3995738" y="4076700"/>
            <a:ext cx="1924050" cy="561975"/>
          </a:xfrm>
          <a:prstGeom prst="rect">
            <a:avLst/>
          </a:prstGeom>
          <a:noFill/>
          <a:ln w="9525">
            <a:noFill/>
          </a:ln>
        </p:spPr>
      </p:pic>
      <p:pic>
        <p:nvPicPr>
          <p:cNvPr id="614408" name="图片 614407"/>
          <p:cNvPicPr>
            <a:picLocks noChangeAspect="1"/>
          </p:cNvPicPr>
          <p:nvPr/>
        </p:nvPicPr>
        <p:blipFill>
          <a:blip r:embed="rId3"/>
          <a:stretch>
            <a:fillRect/>
          </a:stretch>
        </p:blipFill>
        <p:spPr>
          <a:xfrm>
            <a:off x="3708400" y="4868863"/>
            <a:ext cx="2724150" cy="63817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426" name="标题 61542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5427" name="文本占位符 61542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4)</a:t>
            </a:r>
            <a:r>
              <a:rPr lang="zh-CN" altLang="en-US" sz="2000" b="1" dirty="0">
                <a:latin typeface="Times New Roman" panose="02020603050405020304" pitchFamily="18" charset="0"/>
              </a:rPr>
              <a:t>品质因子</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并联回路谐振时的感抗或容抗与线圈中串联的损耗电阻</a:t>
            </a:r>
            <a:r>
              <a:rPr lang="en-US" altLang="zh-CN" sz="2000" b="1">
                <a:latin typeface="Times New Roman" panose="02020603050405020304" pitchFamily="18" charset="0"/>
              </a:rPr>
              <a:t>R</a:t>
            </a:r>
            <a:r>
              <a:rPr lang="zh-CN" altLang="en-US" sz="2000" b="1" dirty="0">
                <a:latin typeface="Times New Roman" panose="02020603050405020304" pitchFamily="18" charset="0"/>
              </a:rPr>
              <a:t>之比，定义为回路的品质因子，用</a:t>
            </a:r>
            <a:r>
              <a:rPr lang="en-US" altLang="zh-CN" sz="2000" b="1">
                <a:latin typeface="宋体" panose="02010600030101010101" pitchFamily="2" charset="-122"/>
              </a:rPr>
              <a:t>Q</a:t>
            </a:r>
            <a:r>
              <a:rPr lang="en-US" altLang="zh-CN" sz="2000" b="1" baseline="-25000">
                <a:latin typeface="宋体" panose="02010600030101010101" pitchFamily="2" charset="-122"/>
              </a:rPr>
              <a:t>0</a:t>
            </a:r>
            <a:r>
              <a:rPr lang="zh-CN" altLang="en-US" sz="2000" b="1" dirty="0">
                <a:latin typeface="Times New Roman" panose="02020603050405020304" pitchFamily="18" charset="0"/>
              </a:rPr>
              <a:t>表示为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(2. 14)</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并联谐振回路的谐振电阻可以用</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P</a:t>
            </a:r>
            <a:r>
              <a:rPr lang="zh-CN" altLang="en-US" sz="2000" b="1" dirty="0">
                <a:latin typeface="Times New Roman" panose="02020603050405020304" pitchFamily="18" charset="0"/>
              </a:rPr>
              <a:t>表示为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(2. 15)</a:t>
            </a:r>
            <a:endParaRPr lang="en-US" altLang="zh-CN" sz="2000" b="1">
              <a:latin typeface="Times New Roman" panose="02020603050405020304" pitchFamily="18" charset="0"/>
            </a:endParaRPr>
          </a:p>
        </p:txBody>
      </p:sp>
      <p:sp>
        <p:nvSpPr>
          <p:cNvPr id="615428" name="矩形 61542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5429" name="矩形 61542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5430" name="矩形 61542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5431" name="图片 615430"/>
          <p:cNvPicPr>
            <a:picLocks noChangeAspect="1"/>
          </p:cNvPicPr>
          <p:nvPr/>
        </p:nvPicPr>
        <p:blipFill>
          <a:blip r:embed="rId1"/>
          <a:stretch>
            <a:fillRect/>
          </a:stretch>
        </p:blipFill>
        <p:spPr>
          <a:xfrm>
            <a:off x="2976563" y="3429000"/>
            <a:ext cx="3190875" cy="771525"/>
          </a:xfrm>
          <a:prstGeom prst="rect">
            <a:avLst/>
          </a:prstGeom>
          <a:noFill/>
          <a:ln w="9525">
            <a:noFill/>
          </a:ln>
        </p:spPr>
      </p:pic>
      <p:pic>
        <p:nvPicPr>
          <p:cNvPr id="615432" name="图片 615431"/>
          <p:cNvPicPr>
            <a:picLocks noChangeAspect="1"/>
          </p:cNvPicPr>
          <p:nvPr/>
        </p:nvPicPr>
        <p:blipFill>
          <a:blip r:embed="rId2"/>
          <a:stretch>
            <a:fillRect/>
          </a:stretch>
        </p:blipFill>
        <p:spPr>
          <a:xfrm>
            <a:off x="3635375" y="5013325"/>
            <a:ext cx="2419350" cy="61912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6450" name="标题 61644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6451" name="文本占位符 61645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5)</a:t>
            </a:r>
            <a:r>
              <a:rPr lang="zh-CN" altLang="en-US" sz="2000" b="1" dirty="0">
                <a:latin typeface="Times New Roman" panose="02020603050405020304" pitchFamily="18" charset="0"/>
              </a:rPr>
              <a:t>谐振曲线、通频带及选择性将式</a:t>
            </a:r>
            <a:r>
              <a:rPr lang="en-US" altLang="zh-CN" sz="2000" b="1">
                <a:latin typeface="Times New Roman" panose="02020603050405020304" pitchFamily="18" charset="0"/>
              </a:rPr>
              <a:t>(2. 10)</a:t>
            </a:r>
            <a:r>
              <a:rPr lang="zh-CN" altLang="en-US" sz="2000" b="1" dirty="0">
                <a:latin typeface="Times New Roman" panose="02020603050405020304" pitchFamily="18" charset="0"/>
              </a:rPr>
              <a:t>与式</a:t>
            </a:r>
            <a:r>
              <a:rPr lang="en-US" altLang="zh-CN" sz="2000" b="1">
                <a:latin typeface="Times New Roman" panose="02020603050405020304" pitchFamily="18" charset="0"/>
              </a:rPr>
              <a:t>(2. 12)</a:t>
            </a:r>
            <a:r>
              <a:rPr lang="zh-CN" altLang="en-US" sz="2000" b="1" dirty="0">
                <a:latin typeface="Times New Roman" panose="02020603050405020304" pitchFamily="18" charset="0"/>
              </a:rPr>
              <a:t>相比，得</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(2. 16)</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(2. 17)</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由式</a:t>
            </a:r>
            <a:r>
              <a:rPr lang="en-US" altLang="zh-CN" sz="2000" b="1">
                <a:latin typeface="Times New Roman" panose="02020603050405020304" pitchFamily="18" charset="0"/>
              </a:rPr>
              <a:t>(2. 17)</a:t>
            </a:r>
            <a:r>
              <a:rPr lang="zh-CN" altLang="en-US" sz="2000" b="1" dirty="0">
                <a:latin typeface="Times New Roman" panose="02020603050405020304" pitchFamily="18" charset="0"/>
              </a:rPr>
              <a:t>可以绘出并联回路谐振曲线，如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5</a:t>
            </a:r>
            <a:r>
              <a:rPr lang="zh-CN" altLang="en-US" sz="2000" b="1" dirty="0">
                <a:latin typeface="Times New Roman" panose="02020603050405020304" pitchFamily="18" charset="0"/>
              </a:rPr>
              <a:t>所示。这曲线适用于任何</a:t>
            </a:r>
            <a:r>
              <a:rPr lang="en-US" altLang="zh-CN" sz="2000" b="1">
                <a:latin typeface="Times New Roman" panose="02020603050405020304" pitchFamily="18" charset="0"/>
              </a:rPr>
              <a:t>LC</a:t>
            </a:r>
            <a:r>
              <a:rPr lang="zh-CN" altLang="en-US" sz="2000" b="1" dirty="0">
                <a:latin typeface="Times New Roman" panose="02020603050405020304" pitchFamily="18" charset="0"/>
              </a:rPr>
              <a:t>并联谐振回路。</a:t>
            </a:r>
            <a:endParaRPr lang="zh-CN" altLang="en-US" sz="2000" b="1" dirty="0">
              <a:latin typeface="Times New Roman" panose="02020603050405020304" pitchFamily="18" charset="0"/>
            </a:endParaRPr>
          </a:p>
        </p:txBody>
      </p:sp>
      <p:sp>
        <p:nvSpPr>
          <p:cNvPr id="616452" name="矩形 61645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6453" name="矩形 61645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6454" name="矩形 61645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6455" name="图片 616454"/>
          <p:cNvPicPr>
            <a:picLocks noChangeAspect="1"/>
          </p:cNvPicPr>
          <p:nvPr/>
        </p:nvPicPr>
        <p:blipFill>
          <a:blip r:embed="rId2"/>
          <a:stretch>
            <a:fillRect/>
          </a:stretch>
        </p:blipFill>
        <p:spPr>
          <a:xfrm>
            <a:off x="3563938" y="2943225"/>
            <a:ext cx="2781300" cy="971550"/>
          </a:xfrm>
          <a:prstGeom prst="rect">
            <a:avLst/>
          </a:prstGeom>
          <a:noFill/>
          <a:ln w="9525">
            <a:noFill/>
          </a:ln>
        </p:spPr>
      </p:pic>
      <p:pic>
        <p:nvPicPr>
          <p:cNvPr id="616456" name="图片 616455"/>
          <p:cNvPicPr>
            <a:picLocks noChangeAspect="1"/>
          </p:cNvPicPr>
          <p:nvPr/>
        </p:nvPicPr>
        <p:blipFill>
          <a:blip r:embed="rId3"/>
          <a:stretch>
            <a:fillRect/>
          </a:stretch>
        </p:blipFill>
        <p:spPr>
          <a:xfrm>
            <a:off x="4211638" y="4005263"/>
            <a:ext cx="1685925" cy="619125"/>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7474" name="标题 61747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7475" name="文本占位符 61747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对</a:t>
            </a:r>
            <a:r>
              <a:rPr lang="zh-CN" altLang="en-US" sz="2000" b="1">
                <a:latin typeface="宋体" panose="02010600030101010101" pitchFamily="2" charset="-122"/>
              </a:rPr>
              <a:t>§</a:t>
            </a:r>
            <a:r>
              <a:rPr lang="zh-CN" altLang="en-US" sz="2000" b="1" dirty="0">
                <a:latin typeface="Times New Roman" panose="02020603050405020304" pitchFamily="18" charset="0"/>
              </a:rPr>
              <a:t>进行如下变换</a:t>
            </a:r>
            <a:r>
              <a:rPr lang="en-US" altLang="zh-CN" sz="2000" b="1">
                <a:latin typeface="Times New Roman" panose="02020603050405020304" pitchFamily="18" charset="0"/>
              </a:rPr>
              <a:t>:</a:t>
            </a:r>
            <a:r>
              <a:rPr lang="zh-CN" altLang="en-US" sz="2000" b="1" dirty="0">
                <a:latin typeface="Times New Roman" panose="02020603050405020304" pitchFamily="18" charset="0"/>
              </a:rPr>
              <a:t>在谐振频率附近，可近似地认为，</a:t>
            </a:r>
            <a:r>
              <a:rPr lang="el-GR" altLang="zh-CN" sz="2000" b="1" dirty="0">
                <a:latin typeface="宋体" panose="02010600030101010101" pitchFamily="2" charset="-122"/>
              </a:rPr>
              <a:t>ω</a:t>
            </a:r>
            <a:r>
              <a:rPr lang="en-US" altLang="zh-CN" sz="2000" b="1">
                <a:latin typeface="Times New Roman" panose="02020603050405020304" pitchFamily="18" charset="0"/>
              </a:rPr>
              <a:t> </a:t>
            </a:r>
            <a:r>
              <a:rPr lang="en-US" altLang="en-US" sz="2000" b="1"/>
              <a:t>≈</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zh-CN" altLang="en-US" sz="2000" b="1" dirty="0">
                <a:latin typeface="Times New Roman" panose="02020603050405020304" pitchFamily="18" charset="0"/>
              </a:rPr>
              <a:t>， </a:t>
            </a:r>
            <a:r>
              <a:rPr lang="el-GR" altLang="zh-CN" sz="2000" b="1" dirty="0">
                <a:latin typeface="宋体" panose="02010600030101010101" pitchFamily="2" charset="-122"/>
              </a:rPr>
              <a:t>ω</a:t>
            </a:r>
            <a:r>
              <a:rPr lang="en-US" altLang="zh-CN" sz="2000" b="1">
                <a:latin typeface="Times New Roman" panose="02020603050405020304" pitchFamily="18" charset="0"/>
              </a:rPr>
              <a:t> + </a:t>
            </a:r>
            <a:r>
              <a:rPr lang="el-GR" altLang="zh-CN" sz="2000" b="1" dirty="0">
                <a:latin typeface="宋体" panose="02010600030101010101" pitchFamily="2" charset="-122"/>
              </a:rPr>
              <a:t>ω</a:t>
            </a:r>
            <a:r>
              <a:rPr lang="en-US" altLang="zh-CN" sz="2000" b="1" baseline="-25000">
                <a:latin typeface="宋体" panose="02010600030101010101" pitchFamily="2" charset="-122"/>
              </a:rPr>
              <a:t>0</a:t>
            </a:r>
            <a:r>
              <a:rPr lang="en-US" altLang="zh-CN" sz="2000" b="1">
                <a:latin typeface="Times New Roman" panose="02020603050405020304" pitchFamily="18" charset="0"/>
              </a:rPr>
              <a:t> = 2 </a:t>
            </a:r>
            <a:r>
              <a:rPr lang="el-GR" altLang="zh-CN" sz="2000" b="1" dirty="0">
                <a:latin typeface="宋体" panose="02010600030101010101" pitchFamily="2" charset="-122"/>
              </a:rPr>
              <a:t>ω</a:t>
            </a:r>
            <a:r>
              <a:rPr lang="zh-CN" altLang="en-US" sz="2000" b="1" dirty="0">
                <a:latin typeface="Times New Roman" panose="02020603050405020304" pitchFamily="18" charset="0"/>
              </a:rPr>
              <a:t>，则</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(2. 18)</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p:txBody>
      </p:sp>
      <p:sp>
        <p:nvSpPr>
          <p:cNvPr id="617476" name="矩形 61747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7477" name="矩形 61747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7478" name="矩形 61747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7479" name="图片 617478"/>
          <p:cNvPicPr>
            <a:picLocks noChangeAspect="1"/>
          </p:cNvPicPr>
          <p:nvPr/>
        </p:nvPicPr>
        <p:blipFill>
          <a:blip r:embed="rId1"/>
          <a:stretch>
            <a:fillRect/>
          </a:stretch>
        </p:blipFill>
        <p:spPr>
          <a:xfrm>
            <a:off x="2290763" y="2781300"/>
            <a:ext cx="4562475" cy="904875"/>
          </a:xfrm>
          <a:prstGeom prst="rect">
            <a:avLst/>
          </a:prstGeom>
          <a:noFill/>
          <a:ln w="9525">
            <a:noFill/>
          </a:ln>
        </p:spPr>
      </p:pic>
      <p:pic>
        <p:nvPicPr>
          <p:cNvPr id="617480" name="图片 617479"/>
          <p:cNvPicPr>
            <a:picLocks noChangeAspect="1"/>
          </p:cNvPicPr>
          <p:nvPr/>
        </p:nvPicPr>
        <p:blipFill>
          <a:blip r:embed="rId2"/>
          <a:stretch>
            <a:fillRect/>
          </a:stretch>
        </p:blipFill>
        <p:spPr>
          <a:xfrm>
            <a:off x="2867025" y="3933825"/>
            <a:ext cx="3409950" cy="676275"/>
          </a:xfrm>
          <a:prstGeom prst="rect">
            <a:avLst/>
          </a:prstGeom>
          <a:noFill/>
          <a:ln w="9525">
            <a:noFill/>
          </a:ln>
        </p:spPr>
      </p:pic>
      <p:pic>
        <p:nvPicPr>
          <p:cNvPr id="617481" name="图片 617480"/>
          <p:cNvPicPr>
            <a:picLocks noChangeAspect="1"/>
          </p:cNvPicPr>
          <p:nvPr/>
        </p:nvPicPr>
        <p:blipFill>
          <a:blip r:embed="rId3"/>
          <a:stretch>
            <a:fillRect/>
          </a:stretch>
        </p:blipFill>
        <p:spPr>
          <a:xfrm>
            <a:off x="3205163" y="4797425"/>
            <a:ext cx="1943100" cy="55245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8498" name="标题 61849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8499" name="文本占位符 618498"/>
          <p:cNvSpPr>
            <a:spLocks noGrp="1"/>
          </p:cNvSpPr>
          <p:nvPr>
            <p:ph type="body" idx="1"/>
          </p:nvPr>
        </p:nvSpPr>
        <p:spPr>
          <a:ln/>
        </p:spPr>
        <p:txBody>
          <a:bodyPr vert="horz" wrap="square" lIns="91440" tIns="45720" rIns="91440" bIns="45720" anchor="t" anchorCtr="0"/>
          <a:p>
            <a:pPr>
              <a:lnSpc>
                <a:spcPct val="130000"/>
              </a:lnSpc>
            </a:pPr>
            <a:r>
              <a:rPr lang="zh-CN" altLang="en-US" sz="2000" b="1" dirty="0">
                <a:latin typeface="Times New Roman" panose="02020603050405020304" pitchFamily="18" charset="0"/>
              </a:rPr>
              <a:t>式中，</a:t>
            </a:r>
            <a:r>
              <a:rPr lang="en-US" altLang="zh-CN" sz="2000" b="1" dirty="0">
                <a:latin typeface="Times New Roman" panose="02020603050405020304" pitchFamily="18" charset="0"/>
              </a:rPr>
              <a:t>△</a:t>
            </a:r>
            <a:r>
              <a:rPr lang="en-US" altLang="zh-CN" sz="2000" b="1" i="1">
                <a:latin typeface="Times New Roman" panose="02020603050405020304" pitchFamily="18" charset="0"/>
              </a:rPr>
              <a:t>f</a:t>
            </a:r>
            <a:r>
              <a:rPr lang="en-US" altLang="zh-CN" sz="2000" b="1">
                <a:latin typeface="Times New Roman" panose="02020603050405020304" pitchFamily="18" charset="0"/>
              </a:rPr>
              <a:t>=</a:t>
            </a:r>
            <a:r>
              <a:rPr lang="en-US" altLang="zh-CN" sz="2000" b="1" i="1">
                <a:latin typeface="Times New Roman" panose="02020603050405020304" pitchFamily="18" charset="0"/>
              </a:rPr>
              <a:t>f</a:t>
            </a:r>
            <a:r>
              <a:rPr lang="en-US" altLang="zh-CN" sz="2000" b="1">
                <a:latin typeface="Times New Roman" panose="02020603050405020304" pitchFamily="18" charset="0"/>
              </a:rPr>
              <a:t> – </a:t>
            </a:r>
            <a:r>
              <a:rPr lang="en-US" altLang="zh-CN" sz="2000" b="1" i="1">
                <a:latin typeface="Times New Roman" panose="02020603050405020304" pitchFamily="18" charset="0"/>
              </a:rPr>
              <a:t>f</a:t>
            </a:r>
            <a:r>
              <a:rPr lang="en-US" altLang="zh-CN" sz="2000" b="1" baseline="-25000">
                <a:latin typeface="Times New Roman" panose="02020603050405020304" pitchFamily="18" charset="0"/>
              </a:rPr>
              <a:t>0</a:t>
            </a:r>
            <a:endParaRPr lang="en-US" altLang="zh-CN" sz="2000" b="1" baseline="-25000">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(2.19)</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从式</a:t>
            </a:r>
            <a:r>
              <a:rPr lang="en-US" altLang="zh-CN" sz="2000" b="1">
                <a:latin typeface="Times New Roman" panose="02020603050405020304" pitchFamily="18" charset="0"/>
              </a:rPr>
              <a:t>(2. 19)</a:t>
            </a:r>
            <a:r>
              <a:rPr lang="zh-CN" altLang="en-US" sz="2000" b="1" dirty="0">
                <a:latin typeface="Times New Roman" panose="02020603050405020304" pitchFamily="18" charset="0"/>
              </a:rPr>
              <a:t>可以看出，在谐振点， </a:t>
            </a:r>
            <a:r>
              <a:rPr lang="en-US" altLang="zh-CN" sz="2000" b="1" dirty="0">
                <a:latin typeface="Times New Roman" panose="02020603050405020304" pitchFamily="18" charset="0"/>
              </a:rPr>
              <a:t>△</a:t>
            </a:r>
            <a:r>
              <a:rPr lang="en-US" altLang="zh-CN" sz="2000" b="1" i="1">
                <a:latin typeface="Times New Roman" panose="02020603050405020304" pitchFamily="18" charset="0"/>
              </a:rPr>
              <a:t>f</a:t>
            </a:r>
            <a:r>
              <a:rPr lang="en-US" altLang="zh-CN" sz="2000" b="1">
                <a:latin typeface="Times New Roman" panose="02020603050405020304" pitchFamily="18" charset="0"/>
              </a:rPr>
              <a:t>=0,  U/U</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=1</a:t>
            </a:r>
            <a:r>
              <a:rPr lang="zh-CN" altLang="en-US" sz="2000" b="1" dirty="0">
                <a:latin typeface="Times New Roman" panose="02020603050405020304" pitchFamily="18" charset="0"/>
              </a:rPr>
              <a:t>。随着</a:t>
            </a:r>
            <a:r>
              <a:rPr lang="en-US" altLang="zh-CN" sz="2000" b="1">
                <a:latin typeface="Times New Roman" panose="02020603050405020304" pitchFamily="18" charset="0"/>
              </a:rPr>
              <a:t>|△</a:t>
            </a:r>
            <a:r>
              <a:rPr lang="en-US" altLang="zh-CN" sz="2000" b="1" i="1">
                <a:latin typeface="Times New Roman" panose="02020603050405020304" pitchFamily="18" charset="0"/>
              </a:rPr>
              <a:t>f</a:t>
            </a:r>
            <a:r>
              <a:rPr lang="en-US" altLang="zh-CN" sz="2000" b="1">
                <a:latin typeface="Times New Roman" panose="02020603050405020304" pitchFamily="18" charset="0"/>
              </a:rPr>
              <a:t>|</a:t>
            </a:r>
            <a:r>
              <a:rPr lang="zh-CN" altLang="en-US" sz="2000" b="1" dirty="0">
                <a:latin typeface="Times New Roman" panose="02020603050405020304" pitchFamily="18" charset="0"/>
              </a:rPr>
              <a:t>的增大，</a:t>
            </a:r>
            <a:r>
              <a:rPr lang="en-US" altLang="zh-CN" sz="2000" b="1">
                <a:latin typeface="Times New Roman" panose="02020603050405020304" pitchFamily="18" charset="0"/>
              </a:rPr>
              <a:t>U/U</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将减小。对于同样的偏离值</a:t>
            </a:r>
            <a:r>
              <a:rPr lang="en-US" altLang="zh-CN" sz="2000" b="1" dirty="0">
                <a:latin typeface="Times New Roman" panose="02020603050405020304" pitchFamily="18" charset="0"/>
              </a:rPr>
              <a:t>△</a:t>
            </a:r>
            <a:r>
              <a:rPr lang="en-US" altLang="zh-CN" sz="2000" b="1" i="1">
                <a:latin typeface="Times New Roman" panose="02020603050405020304" pitchFamily="18" charset="0"/>
              </a:rPr>
              <a:t>f</a:t>
            </a:r>
            <a:r>
              <a:rPr lang="zh-CN" altLang="en-US" sz="2000" b="1" i="1" dirty="0">
                <a:latin typeface="Times New Roman" panose="02020603050405020304" pitchFamily="18" charset="0"/>
              </a:rPr>
              <a:t>，</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越高，</a:t>
            </a:r>
            <a:r>
              <a:rPr lang="en-US" altLang="zh-CN" sz="2000" b="1">
                <a:latin typeface="Times New Roman" panose="02020603050405020304" pitchFamily="18" charset="0"/>
              </a:rPr>
              <a:t>U/U</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衰减就越多，谐振曲线就越尖锐，如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6</a:t>
            </a:r>
            <a:r>
              <a:rPr lang="zh-CN" altLang="en-US" sz="2000" b="1" dirty="0">
                <a:latin typeface="Times New Roman" panose="02020603050405020304" pitchFamily="18" charset="0"/>
              </a:rPr>
              <a:t>所示。</a:t>
            </a:r>
            <a:endParaRPr lang="zh-CN" altLang="en-US"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    下面利用谐振曲线求出通频带。</a:t>
            </a:r>
            <a:endParaRPr lang="zh-CN" altLang="en-US" sz="2000" b="1" dirty="0">
              <a:latin typeface="Times New Roman" panose="02020603050405020304" pitchFamily="18" charset="0"/>
            </a:endParaRPr>
          </a:p>
        </p:txBody>
      </p:sp>
      <p:sp>
        <p:nvSpPr>
          <p:cNvPr id="618500" name="矩形 61849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8501" name="矩形 61850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8502" name="矩形 61850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8503" name="图片 618502"/>
          <p:cNvPicPr>
            <a:picLocks noChangeAspect="1"/>
          </p:cNvPicPr>
          <p:nvPr/>
        </p:nvPicPr>
        <p:blipFill>
          <a:blip r:embed="rId2"/>
          <a:stretch>
            <a:fillRect/>
          </a:stretch>
        </p:blipFill>
        <p:spPr>
          <a:xfrm>
            <a:off x="3708400" y="2438400"/>
            <a:ext cx="2543175" cy="9906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522" name="标题 61952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19523" name="文本占位符 61952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由式</a:t>
            </a:r>
            <a:r>
              <a:rPr lang="en-US" altLang="zh-CN" sz="2000" b="1">
                <a:latin typeface="Times New Roman" panose="02020603050405020304" pitchFamily="18" charset="0"/>
              </a:rPr>
              <a:t>(2.19)</a:t>
            </a:r>
            <a:r>
              <a:rPr lang="zh-CN" altLang="en-US" sz="2000" b="1" dirty="0">
                <a:latin typeface="Times New Roman" panose="02020603050405020304" pitchFamily="18" charset="0"/>
              </a:rPr>
              <a:t>，令</a:t>
            </a:r>
            <a:r>
              <a:rPr lang="en-US" altLang="zh-CN" sz="2000" b="1">
                <a:latin typeface="Times New Roman" panose="02020603050405020304" pitchFamily="18" charset="0"/>
              </a:rPr>
              <a:t>U/U</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 0. 707</a:t>
            </a:r>
            <a:r>
              <a:rPr lang="zh-CN" altLang="en-US" sz="2000" b="1" dirty="0">
                <a:latin typeface="Times New Roman" panose="02020603050405020304" pitchFamily="18" charset="0"/>
              </a:rPr>
              <a:t>，如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7</a:t>
            </a:r>
            <a:r>
              <a:rPr lang="zh-CN" altLang="en-US" sz="2000" b="1" dirty="0">
                <a:latin typeface="Times New Roman" panose="02020603050405020304" pitchFamily="18" charset="0"/>
              </a:rPr>
              <a:t>所示，可得回路的通频带</a:t>
            </a:r>
            <a:r>
              <a:rPr lang="en-US" altLang="zh-CN" sz="2000" b="1">
                <a:latin typeface="Times New Roman" panose="02020603050405020304" pitchFamily="18" charset="0"/>
              </a:rPr>
              <a:t>BW</a:t>
            </a:r>
            <a:r>
              <a:rPr lang="en-US" altLang="zh-CN" sz="2000" b="1" baseline="-25000">
                <a:latin typeface="Times New Roman" panose="02020603050405020304" pitchFamily="18" charset="0"/>
              </a:rPr>
              <a:t> 0.7</a:t>
            </a:r>
            <a:r>
              <a:rPr lang="zh-CN" altLang="en-US" sz="2000" b="1" dirty="0">
                <a:latin typeface="Times New Roman" panose="02020603050405020304" pitchFamily="18" charset="0"/>
              </a:rPr>
              <a:t>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(2. 20)</a:t>
            </a:r>
            <a:endParaRPr lang="en-US" altLang="zh-CN" sz="2000" b="1">
              <a:latin typeface="Times New Roman" panose="02020603050405020304" pitchFamily="18" charset="0"/>
            </a:endParaRPr>
          </a:p>
        </p:txBody>
      </p:sp>
      <p:sp>
        <p:nvSpPr>
          <p:cNvPr id="619524" name="矩形 61952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19525" name="矩形 61952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19526" name="矩形 61952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19527" name="图片 619526"/>
          <p:cNvPicPr>
            <a:picLocks noChangeAspect="1"/>
          </p:cNvPicPr>
          <p:nvPr/>
        </p:nvPicPr>
        <p:blipFill>
          <a:blip r:embed="rId2"/>
          <a:stretch>
            <a:fillRect/>
          </a:stretch>
        </p:blipFill>
        <p:spPr>
          <a:xfrm>
            <a:off x="3924300" y="3109913"/>
            <a:ext cx="2066925" cy="63817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0546" name="标题 62054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0547" name="文本占位符 62054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例</a:t>
            </a:r>
            <a:r>
              <a:rPr lang="en-US" altLang="zh-CN" sz="2000" b="1">
                <a:latin typeface="Times New Roman" panose="02020603050405020304" pitchFamily="18" charset="0"/>
              </a:rPr>
              <a:t>2. 1</a:t>
            </a:r>
            <a:r>
              <a:rPr lang="zh-CN" altLang="en-US" sz="2000" b="1" dirty="0">
                <a:latin typeface="Times New Roman" panose="02020603050405020304" pitchFamily="18" charset="0"/>
              </a:rPr>
              <a:t>已知并联谐振回路谐振频率</a:t>
            </a:r>
            <a:r>
              <a:rPr lang="en-US" altLang="zh-CN" sz="2000" b="1" i="1">
                <a:latin typeface="Times New Roman" panose="02020603050405020304" pitchFamily="18" charset="0"/>
              </a:rPr>
              <a:t>f</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 =1 MHz,  Q</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 =100</a:t>
            </a:r>
            <a:r>
              <a:rPr lang="zh-CN" altLang="en-US" sz="2000" b="1" dirty="0">
                <a:latin typeface="Times New Roman" panose="02020603050405020304" pitchFamily="18" charset="0"/>
              </a:rPr>
              <a:t>。求频率偏离</a:t>
            </a:r>
            <a:r>
              <a:rPr lang="en-US" altLang="zh-CN" sz="2000" b="1">
                <a:latin typeface="Times New Roman" panose="02020603050405020304" pitchFamily="18" charset="0"/>
              </a:rPr>
              <a:t>10 kHz</a:t>
            </a:r>
            <a:r>
              <a:rPr lang="zh-CN" altLang="en-US" sz="2000" b="1" dirty="0">
                <a:latin typeface="Times New Roman" panose="02020603050405020304" pitchFamily="18" charset="0"/>
              </a:rPr>
              <a:t>时，电压相对于谐振点的衰减比值</a:t>
            </a:r>
            <a:r>
              <a:rPr lang="en-US" altLang="zh-CN" sz="2000" b="1">
                <a:latin typeface="Times New Roman" panose="02020603050405020304" pitchFamily="18" charset="0"/>
              </a:rPr>
              <a:t>U/U</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。又若</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 = 50</a:t>
            </a:r>
            <a:r>
              <a:rPr lang="zh-CN" altLang="en-US" sz="2000" b="1" dirty="0">
                <a:latin typeface="Times New Roman" panose="02020603050405020304" pitchFamily="18" charset="0"/>
              </a:rPr>
              <a:t>，求</a:t>
            </a:r>
            <a:r>
              <a:rPr lang="en-US" altLang="zh-CN" sz="2000" b="1">
                <a:latin typeface="Times New Roman" panose="02020603050405020304" pitchFamily="18" charset="0"/>
              </a:rPr>
              <a:t>U/U</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解</a:t>
            </a:r>
            <a:r>
              <a:rPr lang="en-US" altLang="zh-CN" sz="2000" b="1">
                <a:latin typeface="Times New Roman" panose="02020603050405020304" pitchFamily="18" charset="0"/>
              </a:rPr>
              <a:t>(1)Q</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 =100</a:t>
            </a:r>
            <a:r>
              <a:rPr lang="zh-CN" altLang="en-US" sz="2000" b="1" dirty="0">
                <a:latin typeface="Times New Roman" panose="02020603050405020304" pitchFamily="18" charset="0"/>
              </a:rPr>
              <a:t>时</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a:t>
            </a:r>
            <a:r>
              <a:rPr lang="zh-CN" altLang="en-US" sz="2000" b="1" dirty="0">
                <a:latin typeface="Times New Roman" panose="02020603050405020304" pitchFamily="18" charset="0"/>
              </a:rPr>
              <a:t>若</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 50</a:t>
            </a:r>
            <a:r>
              <a:rPr lang="zh-CN" altLang="en-US" sz="2000" b="1" dirty="0">
                <a:latin typeface="Times New Roman" panose="02020603050405020304" pitchFamily="18" charset="0"/>
              </a:rPr>
              <a:t>时</a:t>
            </a:r>
            <a:endParaRPr lang="zh-CN" altLang="en-US" sz="2000" b="1" dirty="0">
              <a:latin typeface="Times New Roman" panose="02020603050405020304" pitchFamily="18" charset="0"/>
            </a:endParaRPr>
          </a:p>
        </p:txBody>
      </p:sp>
      <p:sp>
        <p:nvSpPr>
          <p:cNvPr id="620548" name="矩形 62054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0549" name="矩形 62054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0550" name="矩形 62054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0551" name="图片 620550"/>
          <p:cNvPicPr>
            <a:picLocks noChangeAspect="1"/>
          </p:cNvPicPr>
          <p:nvPr/>
        </p:nvPicPr>
        <p:blipFill>
          <a:blip r:embed="rId1"/>
          <a:stretch>
            <a:fillRect/>
          </a:stretch>
        </p:blipFill>
        <p:spPr>
          <a:xfrm>
            <a:off x="2619375" y="3619500"/>
            <a:ext cx="5048250" cy="962025"/>
          </a:xfrm>
          <a:prstGeom prst="rect">
            <a:avLst/>
          </a:prstGeom>
          <a:noFill/>
          <a:ln w="9525">
            <a:noFill/>
          </a:ln>
        </p:spPr>
      </p:pic>
      <p:pic>
        <p:nvPicPr>
          <p:cNvPr id="620552" name="图片 620551"/>
          <p:cNvPicPr>
            <a:picLocks noChangeAspect="1"/>
          </p:cNvPicPr>
          <p:nvPr/>
        </p:nvPicPr>
        <p:blipFill>
          <a:blip r:embed="rId2"/>
          <a:stretch>
            <a:fillRect/>
          </a:stretch>
        </p:blipFill>
        <p:spPr>
          <a:xfrm>
            <a:off x="2339975" y="5013325"/>
            <a:ext cx="5229225" cy="100965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1570" name="标题 62156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1571" name="文本占位符 62157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根据上面计算结果可画得</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8</a:t>
            </a:r>
            <a:r>
              <a:rPr lang="zh-CN" altLang="en-US" sz="2000" b="1" dirty="0">
                <a:latin typeface="Times New Roman" panose="02020603050405020304" pitchFamily="18" charset="0"/>
              </a:rPr>
              <a:t>所示曲线，它说明在相同的频率偏离值</a:t>
            </a:r>
            <a:r>
              <a:rPr lang="en-US" altLang="zh-CN" sz="2000" b="1" dirty="0">
                <a:latin typeface="Times New Roman" panose="02020603050405020304" pitchFamily="18" charset="0"/>
              </a:rPr>
              <a:t>△</a:t>
            </a:r>
            <a:r>
              <a:rPr lang="en-US" altLang="zh-CN" sz="2000" b="1" i="1">
                <a:latin typeface="Times New Roman" panose="02020603050405020304" pitchFamily="18" charset="0"/>
              </a:rPr>
              <a:t>f</a:t>
            </a:r>
            <a:r>
              <a:rPr lang="zh-CN" altLang="en-US" sz="2000" b="1" dirty="0">
                <a:latin typeface="Times New Roman" panose="02020603050405020304" pitchFamily="18" charset="0"/>
              </a:rPr>
              <a:t>下，</a:t>
            </a:r>
            <a:r>
              <a:rPr lang="en-US" altLang="zh-CN" sz="2000" b="1">
                <a:latin typeface="Times New Roman" panose="02020603050405020304" pitchFamily="18" charset="0"/>
              </a:rPr>
              <a:t>Q</a:t>
            </a:r>
            <a:r>
              <a:rPr lang="zh-CN" altLang="en-US" sz="2000" b="1" dirty="0">
                <a:latin typeface="Times New Roman" panose="02020603050405020304" pitchFamily="18" charset="0"/>
              </a:rPr>
              <a:t>越高，谐振曲线越尖锐，选择性越好，但通频带窄了。人们希望谐振回路有一个很好的选择性，同时要有一个较宽的通频带，这是矛盾的。为了保证较宽的通频带，只能牺牲选择性。</a:t>
            </a:r>
            <a:endParaRPr lang="zh-CN" altLang="en-US" sz="2000" b="1" dirty="0">
              <a:latin typeface="Times New Roman" panose="02020603050405020304" pitchFamily="18" charset="0"/>
            </a:endParaRPr>
          </a:p>
        </p:txBody>
      </p:sp>
      <p:sp>
        <p:nvSpPr>
          <p:cNvPr id="621572" name="矩形 62157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1573" name="矩形 62157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1574" name="矩形 62157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2594" name="标题 62259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2595" name="文本占位符 62259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阻抗变换电路</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信号源内阻及负载对谐振回路的影响</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考虑</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和</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后的并联谐振回路，如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2 -9</a:t>
            </a:r>
            <a:r>
              <a:rPr lang="zh-CN" altLang="en-US" sz="2000" b="1" dirty="0">
                <a:latin typeface="Times New Roman" panose="02020603050405020304" pitchFamily="18" charset="0"/>
              </a:rPr>
              <a:t>所示。下面利用电导的形式来分析电路。</a:t>
            </a:r>
            <a:endParaRPr lang="zh-CN" altLang="en-US"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(2. 21)</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谐振回路的总电导为                                                   </a:t>
            </a:r>
            <a:r>
              <a:rPr lang="en-US" altLang="zh-CN" sz="2000" b="1">
                <a:latin typeface="Times New Roman" panose="02020603050405020304" pitchFamily="18" charset="0"/>
              </a:rPr>
              <a:t>(2. 22)</a:t>
            </a:r>
            <a:endParaRPr lang="en-US" altLang="zh-CN" sz="2000" b="1">
              <a:latin typeface="Times New Roman" panose="02020603050405020304" pitchFamily="18" charset="0"/>
            </a:endParaRPr>
          </a:p>
        </p:txBody>
      </p:sp>
      <p:sp>
        <p:nvSpPr>
          <p:cNvPr id="622596" name="矩形 62259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2597" name="矩形 62259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2598" name="矩形 62259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2599" name="图片 622598"/>
          <p:cNvPicPr>
            <a:picLocks noChangeAspect="1"/>
          </p:cNvPicPr>
          <p:nvPr/>
        </p:nvPicPr>
        <p:blipFill>
          <a:blip r:embed="rId2"/>
          <a:stretch>
            <a:fillRect/>
          </a:stretch>
        </p:blipFill>
        <p:spPr>
          <a:xfrm>
            <a:off x="4572000" y="3644900"/>
            <a:ext cx="2447925" cy="676275"/>
          </a:xfrm>
          <a:prstGeom prst="rect">
            <a:avLst/>
          </a:prstGeom>
          <a:noFill/>
          <a:ln w="9525">
            <a:noFill/>
          </a:ln>
        </p:spPr>
      </p:pic>
      <p:pic>
        <p:nvPicPr>
          <p:cNvPr id="622600" name="图片 622599"/>
          <p:cNvPicPr>
            <a:picLocks noChangeAspect="1"/>
          </p:cNvPicPr>
          <p:nvPr/>
        </p:nvPicPr>
        <p:blipFill>
          <a:blip r:embed="rId3"/>
          <a:stretch>
            <a:fillRect/>
          </a:stretch>
        </p:blipFill>
        <p:spPr>
          <a:xfrm>
            <a:off x="4787900" y="4581525"/>
            <a:ext cx="2181225" cy="47625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3618" name="标题 62361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3619" name="文本占位符 62361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谐振回路的空载</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值，即为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(2. 23)</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谐振回路的有载</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值，即为</a:t>
            </a: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(2. 24)</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根据上两式，可以得</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与</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的关系</a:t>
            </a:r>
            <a:endParaRPr lang="zh-CN" altLang="en-US" sz="2000" b="1">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(2. 25)</a:t>
            </a:r>
            <a:endParaRPr lang="en-US" altLang="zh-CN" sz="2000" b="1">
              <a:latin typeface="Times New Roman" panose="02020603050405020304" pitchFamily="18" charset="0"/>
            </a:endParaRPr>
          </a:p>
        </p:txBody>
      </p:sp>
      <p:sp>
        <p:nvSpPr>
          <p:cNvPr id="623620" name="矩形 62361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3621" name="矩形 62362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3622" name="矩形 62362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3623" name="图片 623622"/>
          <p:cNvPicPr>
            <a:picLocks noChangeAspect="1"/>
          </p:cNvPicPr>
          <p:nvPr/>
        </p:nvPicPr>
        <p:blipFill>
          <a:blip r:embed="rId1"/>
          <a:stretch>
            <a:fillRect/>
          </a:stretch>
        </p:blipFill>
        <p:spPr>
          <a:xfrm>
            <a:off x="5219700" y="2349500"/>
            <a:ext cx="1400175" cy="533400"/>
          </a:xfrm>
          <a:prstGeom prst="rect">
            <a:avLst/>
          </a:prstGeom>
          <a:noFill/>
          <a:ln w="9525">
            <a:noFill/>
          </a:ln>
        </p:spPr>
      </p:pic>
      <p:pic>
        <p:nvPicPr>
          <p:cNvPr id="623624" name="图片 623623"/>
          <p:cNvPicPr>
            <a:picLocks noChangeAspect="1"/>
          </p:cNvPicPr>
          <p:nvPr/>
        </p:nvPicPr>
        <p:blipFill>
          <a:blip r:embed="rId2"/>
          <a:stretch>
            <a:fillRect/>
          </a:stretch>
        </p:blipFill>
        <p:spPr>
          <a:xfrm>
            <a:off x="3635375" y="3429000"/>
            <a:ext cx="3838575" cy="619125"/>
          </a:xfrm>
          <a:prstGeom prst="rect">
            <a:avLst/>
          </a:prstGeom>
          <a:noFill/>
          <a:ln w="9525">
            <a:noFill/>
          </a:ln>
        </p:spPr>
      </p:pic>
      <p:pic>
        <p:nvPicPr>
          <p:cNvPr id="623625" name="图片 623624"/>
          <p:cNvPicPr>
            <a:picLocks noChangeAspect="1"/>
          </p:cNvPicPr>
          <p:nvPr/>
        </p:nvPicPr>
        <p:blipFill>
          <a:blip r:embed="rId3"/>
          <a:stretch>
            <a:fillRect/>
          </a:stretch>
        </p:blipFill>
        <p:spPr>
          <a:xfrm>
            <a:off x="5508625" y="4724400"/>
            <a:ext cx="1847850" cy="101917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6994" name="标题 59699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596995" name="文本占位符 59699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高频小信号放大器广泛用于广播、电视、通信、测量仪器等设备中。高频小信号放大器可分为两类</a:t>
            </a:r>
            <a:r>
              <a:rPr lang="en-US" altLang="zh-CN" sz="2000" b="1">
                <a:latin typeface="Times New Roman" panose="02020603050405020304" pitchFamily="18" charset="0"/>
              </a:rPr>
              <a:t>:</a:t>
            </a:r>
            <a:r>
              <a:rPr lang="zh-CN" altLang="en-US" sz="2000" b="1" dirty="0">
                <a:latin typeface="Times New Roman" panose="02020603050405020304" pitchFamily="18" charset="0"/>
              </a:rPr>
              <a:t>一类是以谐振回路为负载的谐振放大器</a:t>
            </a:r>
            <a:r>
              <a:rPr lang="en-US" altLang="zh-CN" sz="2000" b="1">
                <a:latin typeface="Times New Roman" panose="02020603050405020304" pitchFamily="18" charset="0"/>
              </a:rPr>
              <a:t>;</a:t>
            </a:r>
            <a:r>
              <a:rPr lang="zh-CN" altLang="en-US" sz="2000" b="1" dirty="0">
                <a:latin typeface="Times New Roman" panose="02020603050405020304" pitchFamily="18" charset="0"/>
              </a:rPr>
              <a:t>另一类是以滤波器为负载的集中选频放大器。它们的主要功能都是从接收的众多电信号中，选出有用信号并加以放大，同时对无用信号、干扰信号、噪声信号进行抑制，以提高接收信号的质量和抗干扰能力。    </a:t>
            </a:r>
            <a:endParaRPr lang="zh-CN" altLang="en-US" sz="2400" b="1" dirty="0">
              <a:latin typeface="Times New Roman" panose="02020603050405020304" pitchFamily="18" charset="0"/>
            </a:endParaRPr>
          </a:p>
        </p:txBody>
      </p:sp>
      <p:sp>
        <p:nvSpPr>
          <p:cNvPr id="596996" name="矩形 59699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96997" name="矩形 59699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596998" name="矩形 59699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42" name="标题 62464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4643" name="文本占位符 62464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由于</a:t>
            </a:r>
            <a:r>
              <a:rPr lang="en-US" altLang="zh-CN" sz="2000" b="1">
                <a:latin typeface="Times New Roman" panose="02020603050405020304" pitchFamily="18" charset="0"/>
              </a:rPr>
              <a:t>G</a:t>
            </a:r>
            <a:r>
              <a:rPr lang="en-US" altLang="en-US" sz="2000" b="1" baseline="-25000"/>
              <a:t>∑</a:t>
            </a:r>
            <a:r>
              <a:rPr lang="en-US" altLang="zh-CN" sz="2000" b="1">
                <a:latin typeface="Times New Roman" panose="02020603050405020304" pitchFamily="18" charset="0"/>
              </a:rPr>
              <a:t>&gt;</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P</a:t>
            </a:r>
            <a:r>
              <a:rPr lang="zh-CN" altLang="en-US" sz="2000" b="1" dirty="0">
                <a:latin typeface="Times New Roman" panose="02020603050405020304" pitchFamily="18" charset="0"/>
              </a:rPr>
              <a:t>，所以</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L</a:t>
            </a:r>
            <a:r>
              <a:rPr lang="en-US" altLang="zh-CN" sz="2000" b="1">
                <a:latin typeface="Times New Roman" panose="02020603050405020304" pitchFamily="18" charset="0"/>
              </a:rPr>
              <a:t> &lt; Q</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上述结果说明，信号源内阻或负载并联在回路两端，将直接影响回路的</a:t>
            </a:r>
            <a:r>
              <a:rPr lang="en-US" altLang="zh-CN" sz="2000" b="1">
                <a:latin typeface="Times New Roman" panose="02020603050405020304" pitchFamily="18" charset="0"/>
              </a:rPr>
              <a:t>Q</a:t>
            </a:r>
            <a:r>
              <a:rPr lang="zh-CN" altLang="en-US" sz="2000" b="1" dirty="0">
                <a:latin typeface="Times New Roman" panose="02020603050405020304" pitchFamily="18" charset="0"/>
              </a:rPr>
              <a:t>值，影响负载上的功率输出及回路的谐振频率。为了解决这个问题，可用阻抗变换电路，将它们折算到回路两端，以改善对回路的影响。</a:t>
            </a:r>
            <a:endParaRPr lang="zh-CN" altLang="en-US" sz="2000" b="1" dirty="0">
              <a:latin typeface="Times New Roman" panose="02020603050405020304" pitchFamily="18" charset="0"/>
            </a:endParaRPr>
          </a:p>
        </p:txBody>
      </p:sp>
      <p:sp>
        <p:nvSpPr>
          <p:cNvPr id="624644" name="矩形 62464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4645" name="矩形 62464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4646" name="矩形 62464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5666" name="标题 62566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5667" name="文本占位符 62566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常用阻抗变换电路</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为了减少信号源及负载对谐振回路的影响，除了增大</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P</a:t>
            </a:r>
            <a:r>
              <a:rPr lang="zh-CN" altLang="en-US" sz="2000" b="1" dirty="0">
                <a:latin typeface="Times New Roman" panose="02020603050405020304" pitchFamily="18" charset="0"/>
              </a:rPr>
              <a:t>外，还可采用阻抗变换电路。常用的阻抗变换电路有变压器、电感分压器和电容分压器等。</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变压器阻抗变换电路</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10</a:t>
            </a:r>
            <a:r>
              <a:rPr lang="zh-CN" altLang="en-US" sz="2000" b="1" dirty="0">
                <a:latin typeface="Times New Roman" panose="02020603050405020304" pitchFamily="18" charset="0"/>
              </a:rPr>
              <a:t>所示为变压器阻抗变换电路。设变压器为无耗的理想变压器，</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为变压器初级绕组匝数， </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为变压器次级绕组匝数，则变压器的匝数比等于</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(2. 26)</a:t>
            </a:r>
            <a:endParaRPr lang="en-US" altLang="zh-CN" sz="2000" b="1">
              <a:latin typeface="Times New Roman" panose="02020603050405020304" pitchFamily="18" charset="0"/>
            </a:endParaRPr>
          </a:p>
        </p:txBody>
      </p:sp>
      <p:sp>
        <p:nvSpPr>
          <p:cNvPr id="625668" name="矩形 62566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5669" name="矩形 62566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5670" name="矩形 62566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5671" name="图片 625670"/>
          <p:cNvPicPr>
            <a:picLocks noChangeAspect="1"/>
          </p:cNvPicPr>
          <p:nvPr/>
        </p:nvPicPr>
        <p:blipFill>
          <a:blip r:embed="rId2"/>
          <a:stretch>
            <a:fillRect/>
          </a:stretch>
        </p:blipFill>
        <p:spPr>
          <a:xfrm>
            <a:off x="5207000" y="5084763"/>
            <a:ext cx="1885950" cy="86677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6690" name="标题 62668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6691" name="文本占位符 62669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由此可得到负载电阻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折算到初级绕组两端的等效电阻</a:t>
            </a:r>
            <a:r>
              <a:rPr lang="en-US" altLang="zh-CN" sz="2000" b="1">
                <a:latin typeface="Times New Roman" panose="02020603050405020304" pitchFamily="18" charset="0"/>
              </a:rPr>
              <a:t>R</a:t>
            </a:r>
            <a:r>
              <a:rPr lang="en-US" altLang="en-US" sz="2000" b="1"/>
              <a:t>′</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(2. 27)</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所以</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可变大，也可变小，其大小取决于</a:t>
            </a:r>
            <a:r>
              <a:rPr lang="en-US" altLang="zh-CN" sz="2000" b="1">
                <a:latin typeface="Times New Roman" panose="02020603050405020304" pitchFamily="18" charset="0"/>
              </a:rPr>
              <a:t>n</a:t>
            </a:r>
            <a:r>
              <a:rPr lang="zh-CN" altLang="en-US" sz="2000" b="1" dirty="0">
                <a:latin typeface="Times New Roman" panose="02020603050405020304" pitchFamily="18" charset="0"/>
              </a:rPr>
              <a:t>的多少。</a:t>
            </a:r>
            <a:endParaRPr lang="zh-CN" altLang="en-US" sz="2000" b="1" dirty="0">
              <a:latin typeface="Times New Roman" panose="02020603050405020304" pitchFamily="18" charset="0"/>
            </a:endParaRPr>
          </a:p>
        </p:txBody>
      </p:sp>
      <p:sp>
        <p:nvSpPr>
          <p:cNvPr id="626692" name="矩形 62669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6693" name="矩形 62669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6694" name="矩形 62669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6695" name="图片 626694"/>
          <p:cNvPicPr>
            <a:picLocks noChangeAspect="1"/>
          </p:cNvPicPr>
          <p:nvPr/>
        </p:nvPicPr>
        <p:blipFill>
          <a:blip r:embed="rId1"/>
          <a:stretch>
            <a:fillRect/>
          </a:stretch>
        </p:blipFill>
        <p:spPr>
          <a:xfrm>
            <a:off x="3708400" y="2986088"/>
            <a:ext cx="2438400" cy="885825"/>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7714" name="标题 62771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7715" name="文本占位符 62771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电感分压器阻抗变换电路</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11</a:t>
            </a:r>
            <a:r>
              <a:rPr lang="zh-CN" altLang="en-US" sz="2000" b="1" dirty="0">
                <a:latin typeface="Times New Roman" panose="02020603050405020304" pitchFamily="18" charset="0"/>
              </a:rPr>
              <a:t>所示为电感分压器阻抗变换电路，该电路也称为自藕变压器阻抗变换电路。图中</a:t>
            </a:r>
            <a:r>
              <a:rPr lang="en-US" altLang="zh-CN" sz="2000" b="1">
                <a:latin typeface="Times New Roman" panose="02020603050405020304" pitchFamily="18" charset="0"/>
              </a:rPr>
              <a:t>1-3</a:t>
            </a:r>
            <a:r>
              <a:rPr lang="zh-CN" altLang="en-US" sz="2000" b="1" dirty="0">
                <a:latin typeface="Times New Roman" panose="02020603050405020304" pitchFamily="18" charset="0"/>
              </a:rPr>
              <a:t>为输入端，负载</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接在</a:t>
            </a:r>
            <a:r>
              <a:rPr lang="en-US" altLang="zh-CN" sz="2000" b="1">
                <a:latin typeface="Times New Roman" panose="02020603050405020304" pitchFamily="18" charset="0"/>
              </a:rPr>
              <a:t>2-3</a:t>
            </a:r>
            <a:r>
              <a:rPr lang="zh-CN" altLang="en-US" sz="2000" b="1" dirty="0">
                <a:latin typeface="Times New Roman" panose="02020603050405020304" pitchFamily="18" charset="0"/>
              </a:rPr>
              <a:t>端。</a:t>
            </a:r>
            <a:r>
              <a:rPr lang="en-US" altLang="zh-CN" sz="2000" b="1">
                <a:latin typeface="Times New Roman" panose="02020603050405020304" pitchFamily="18" charset="0"/>
              </a:rPr>
              <a:t>1-2</a:t>
            </a:r>
            <a:r>
              <a:rPr lang="zh-CN" altLang="en-US" sz="2000" b="1" dirty="0">
                <a:latin typeface="Times New Roman" panose="02020603050405020304" pitchFamily="18" charset="0"/>
              </a:rPr>
              <a:t>绕组匝数为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、电感量为</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1</a:t>
            </a:r>
            <a:r>
              <a:rPr lang="en-US" altLang="zh-CN" sz="2000" b="1">
                <a:latin typeface="Times New Roman" panose="02020603050405020304" pitchFamily="18" charset="0"/>
              </a:rPr>
              <a:t>, 2-3</a:t>
            </a:r>
            <a:r>
              <a:rPr lang="zh-CN" altLang="en-US" sz="2000" b="1" dirty="0">
                <a:latin typeface="Times New Roman" panose="02020603050405020304" pitchFamily="18" charset="0"/>
              </a:rPr>
              <a:t>绕组匝数为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、电感量为</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2</a:t>
            </a:r>
            <a:r>
              <a:rPr lang="en-US" altLang="zh-CN" sz="2000" b="1">
                <a:latin typeface="Times New Roman" panose="02020603050405020304" pitchFamily="18" charset="0"/>
              </a:rPr>
              <a:t>,  L</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与</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之间的电感量为</a:t>
            </a:r>
            <a:r>
              <a:rPr lang="en-US" altLang="zh-CN" sz="2000" b="1">
                <a:latin typeface="Times New Roman" panose="02020603050405020304" pitchFamily="18" charset="0"/>
              </a:rPr>
              <a:t>M</a:t>
            </a:r>
            <a:r>
              <a:rPr lang="zh-CN" altLang="en-US" sz="2000" b="1" dirty="0">
                <a:latin typeface="Times New Roman" panose="02020603050405020304" pitchFamily="18" charset="0"/>
              </a:rPr>
              <a:t>。设</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 </a:t>
            </a:r>
            <a:r>
              <a:rPr lang="en-US" altLang="zh-CN" sz="2000" b="1">
                <a:latin typeface="Times New Roman" panose="02020603050405020304" pitchFamily="18" charset="0"/>
              </a:rPr>
              <a:t>L</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无耗且                     ，自藕变压器的匝数比等于</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(2. 28)   </a:t>
            </a:r>
            <a:endParaRPr lang="en-US" altLang="zh-CN" sz="2000" b="1">
              <a:latin typeface="Times New Roman" panose="02020603050405020304" pitchFamily="18" charset="0"/>
            </a:endParaRPr>
          </a:p>
        </p:txBody>
      </p:sp>
      <p:sp>
        <p:nvSpPr>
          <p:cNvPr id="627716" name="矩形 62771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7717" name="矩形 62771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7718" name="矩形 62771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7719" name="图片 627718"/>
          <p:cNvPicPr>
            <a:picLocks noChangeAspect="1"/>
          </p:cNvPicPr>
          <p:nvPr/>
        </p:nvPicPr>
        <p:blipFill>
          <a:blip r:embed="rId2"/>
          <a:stretch>
            <a:fillRect/>
          </a:stretch>
        </p:blipFill>
        <p:spPr>
          <a:xfrm>
            <a:off x="2268538" y="4005263"/>
            <a:ext cx="933450" cy="304800"/>
          </a:xfrm>
          <a:prstGeom prst="rect">
            <a:avLst/>
          </a:prstGeom>
          <a:noFill/>
          <a:ln w="9525">
            <a:noFill/>
          </a:ln>
        </p:spPr>
      </p:pic>
      <p:pic>
        <p:nvPicPr>
          <p:cNvPr id="627720" name="图片 627719"/>
          <p:cNvPicPr>
            <a:picLocks noChangeAspect="1"/>
          </p:cNvPicPr>
          <p:nvPr/>
        </p:nvPicPr>
        <p:blipFill>
          <a:blip r:embed="rId3"/>
          <a:stretch>
            <a:fillRect/>
          </a:stretch>
        </p:blipFill>
        <p:spPr>
          <a:xfrm>
            <a:off x="3419475" y="4508500"/>
            <a:ext cx="3676650" cy="904875"/>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9762" name="标题 62976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9763" name="文本占位符 62976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由此可得到负载电阻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折算到初级绕组两端的等效电阻</a:t>
            </a:r>
            <a:r>
              <a:rPr lang="en-US" altLang="zh-CN" sz="2000" b="1">
                <a:latin typeface="Times New Roman" panose="02020603050405020304" pitchFamily="18" charset="0"/>
              </a:rPr>
              <a:t>R</a:t>
            </a:r>
            <a:r>
              <a:rPr lang="en-US" altLang="en-US" sz="2000" b="1">
                <a:latin typeface="宋体" panose="02010600030101010101" pitchFamily="2" charset="-122"/>
              </a:rPr>
              <a:t>′</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(2. 29)</a:t>
            </a:r>
            <a:endParaRPr lang="en-US" altLang="zh-CN" sz="2000" b="1">
              <a:latin typeface="Times New Roman" panose="02020603050405020304" pitchFamily="18" charset="0"/>
            </a:endParaRPr>
          </a:p>
        </p:txBody>
      </p:sp>
      <p:sp>
        <p:nvSpPr>
          <p:cNvPr id="629764" name="矩形 62976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9765" name="矩形 62976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9766" name="矩形 62976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29769" name="图片 629768"/>
          <p:cNvPicPr>
            <a:picLocks noChangeAspect="1"/>
          </p:cNvPicPr>
          <p:nvPr/>
        </p:nvPicPr>
        <p:blipFill>
          <a:blip r:embed="rId1"/>
          <a:stretch>
            <a:fillRect/>
          </a:stretch>
        </p:blipFill>
        <p:spPr>
          <a:xfrm>
            <a:off x="3635375" y="2552700"/>
            <a:ext cx="2609850" cy="87630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8738" name="标题 62873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28739" name="文本占位符 62873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电容分压器阻抗变换电路</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12</a:t>
            </a:r>
            <a:r>
              <a:rPr lang="zh-CN" altLang="en-US" sz="2000" b="1" dirty="0">
                <a:latin typeface="Times New Roman" panose="02020603050405020304" pitchFamily="18" charset="0"/>
              </a:rPr>
              <a:t>所示为电容分压器阻抗变换电路。图中</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为分压电容器，</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为负载电阻。 </a:t>
            </a:r>
            <a:r>
              <a:rPr lang="en-US" altLang="zh-CN" sz="2000" b="1">
                <a:latin typeface="Times New Roman" panose="02020603050405020304" pitchFamily="18" charset="0"/>
              </a:rPr>
              <a:t>R</a:t>
            </a:r>
            <a:r>
              <a:rPr lang="en-US" altLang="en-US" sz="2000" b="1">
                <a:latin typeface="宋体" panose="02010600030101010101" pitchFamily="2" charset="-122"/>
              </a:rPr>
              <a:t>′</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是</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经变换后的等效电阻。</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设</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无耗，根据</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和</a:t>
            </a:r>
            <a:r>
              <a:rPr lang="en-US" altLang="zh-CN" sz="2000" b="1">
                <a:latin typeface="Times New Roman" panose="02020603050405020304" pitchFamily="18" charset="0"/>
              </a:rPr>
              <a:t>R</a:t>
            </a:r>
            <a:r>
              <a:rPr lang="en-US" altLang="en-US" sz="2000" b="1">
                <a:latin typeface="宋体" panose="02010600030101010101" pitchFamily="2" charset="-122"/>
              </a:rPr>
              <a:t>′</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上所消耗的功率相等，即</a:t>
            </a:r>
            <a:r>
              <a:rPr lang="en-US" altLang="zh-CN" sz="2000" b="1">
                <a:latin typeface="Times New Roman" panose="02020603050405020304" pitchFamily="18" charset="0"/>
              </a:rPr>
              <a:t>U</a:t>
            </a:r>
            <a:r>
              <a:rPr lang="en-US" altLang="zh-CN" sz="2000" b="1" baseline="-25000">
                <a:latin typeface="Times New Roman" panose="02020603050405020304" pitchFamily="18" charset="0"/>
              </a:rPr>
              <a:t>2</a:t>
            </a:r>
            <a:r>
              <a:rPr lang="en-US" altLang="zh-CN" sz="2000" b="1" baseline="30000">
                <a:latin typeface="Times New Roman" panose="02020603050405020304" pitchFamily="18" charset="0"/>
              </a:rPr>
              <a:t>2</a:t>
            </a:r>
            <a:r>
              <a:rPr lang="en-US" altLang="zh-CN" sz="2000" b="1">
                <a:latin typeface="Times New Roman" panose="02020603050405020304" pitchFamily="18" charset="0"/>
              </a:rPr>
              <a:t> /R</a:t>
            </a:r>
            <a:r>
              <a:rPr lang="en-US" altLang="zh-CN" sz="2000" b="1" baseline="-25000">
                <a:latin typeface="Times New Roman" panose="02020603050405020304" pitchFamily="18" charset="0"/>
              </a:rPr>
              <a:t>L</a:t>
            </a:r>
            <a:r>
              <a:rPr lang="en-US" altLang="zh-CN" sz="2000" b="1">
                <a:latin typeface="Times New Roman" panose="02020603050405020304" pitchFamily="18" charset="0"/>
              </a:rPr>
              <a:t>= U</a:t>
            </a:r>
            <a:r>
              <a:rPr lang="en-US" altLang="zh-CN" sz="2000" b="1" baseline="-25000">
                <a:latin typeface="Times New Roman" panose="02020603050405020304" pitchFamily="18" charset="0"/>
              </a:rPr>
              <a:t>1</a:t>
            </a:r>
            <a:r>
              <a:rPr lang="en-US" altLang="zh-CN" sz="2000" b="1" baseline="30000">
                <a:latin typeface="Times New Roman" panose="02020603050405020304" pitchFamily="18" charset="0"/>
              </a:rPr>
              <a:t>2</a:t>
            </a:r>
            <a:r>
              <a:rPr lang="en-US" altLang="zh-CN" sz="2000" b="1">
                <a:latin typeface="Times New Roman" panose="02020603050405020304" pitchFamily="18" charset="0"/>
              </a:rPr>
              <a:t> /R</a:t>
            </a:r>
            <a:r>
              <a:rPr lang="en-US" altLang="en-US" sz="2000" b="1">
                <a:latin typeface="宋体" panose="02010600030101010101" pitchFamily="2" charset="-122"/>
              </a:rPr>
              <a:t>′</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可得</a:t>
            </a:r>
            <a:endParaRPr lang="zh-CN" altLang="en-US" sz="2000" b="1" dirty="0">
              <a:latin typeface="Times New Roman" panose="02020603050405020304" pitchFamily="18" charset="0"/>
            </a:endParaRPr>
          </a:p>
        </p:txBody>
      </p:sp>
      <p:sp>
        <p:nvSpPr>
          <p:cNvPr id="628740" name="矩形 62873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28741" name="矩形 62874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28742" name="矩形 62874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0786" name="标题 63078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0787" name="文本占位符 63078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endParaRPr lang="en-US" altLang="zh-CN" sz="2000" b="1" dirty="0">
              <a:latin typeface="Times New Roman" panose="02020603050405020304" pitchFamily="18" charset="0"/>
            </a:endParaRPr>
          </a:p>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(2. 30)</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(2. 31)</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式中，</a:t>
            </a:r>
            <a:r>
              <a:rPr lang="en-US" altLang="zh-CN" sz="2000" b="1">
                <a:latin typeface="Times New Roman" panose="02020603050405020304" pitchFamily="18" charset="0"/>
              </a:rPr>
              <a:t>n= U</a:t>
            </a:r>
            <a:r>
              <a:rPr lang="en-US" altLang="zh-CN" sz="2000" b="1" baseline="-25000">
                <a:latin typeface="Times New Roman" panose="02020603050405020304" pitchFamily="18" charset="0"/>
              </a:rPr>
              <a:t>1</a:t>
            </a:r>
            <a:r>
              <a:rPr lang="en-US" altLang="zh-CN" sz="2000" b="1">
                <a:latin typeface="Times New Roman" panose="02020603050405020304" pitchFamily="18" charset="0"/>
              </a:rPr>
              <a:t> / U</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。当                       </a:t>
            </a:r>
            <a:r>
              <a:rPr lang="en-US" altLang="zh-CN" sz="2000" b="1">
                <a:latin typeface="Times New Roman" panose="02020603050405020304" pitchFamily="18" charset="0"/>
              </a:rPr>
              <a:t>,</a:t>
            </a:r>
            <a:r>
              <a:rPr lang="zh-CN" altLang="en-US" sz="2000" b="1" dirty="0">
                <a:latin typeface="Times New Roman" panose="02020603050405020304" pitchFamily="18" charset="0"/>
              </a:rPr>
              <a:t>可忽略</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的分流，则得</a:t>
            </a:r>
            <a:endParaRPr lang="zh-CN" altLang="en-US" sz="2000" b="1">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(2. 32)</a:t>
            </a:r>
            <a:endParaRPr lang="en-US" altLang="zh-CN" sz="2000" b="1">
              <a:latin typeface="Times New Roman" panose="02020603050405020304" pitchFamily="18" charset="0"/>
            </a:endParaRPr>
          </a:p>
        </p:txBody>
      </p:sp>
      <p:sp>
        <p:nvSpPr>
          <p:cNvPr id="630788" name="矩形 63078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0789" name="矩形 63078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0790" name="矩形 63078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30791" name="图片 630790"/>
          <p:cNvPicPr>
            <a:picLocks noChangeAspect="1"/>
          </p:cNvPicPr>
          <p:nvPr/>
        </p:nvPicPr>
        <p:blipFill>
          <a:blip r:embed="rId1"/>
          <a:stretch>
            <a:fillRect/>
          </a:stretch>
        </p:blipFill>
        <p:spPr>
          <a:xfrm>
            <a:off x="4572000" y="4149725"/>
            <a:ext cx="1257300" cy="304800"/>
          </a:xfrm>
          <a:prstGeom prst="rect">
            <a:avLst/>
          </a:prstGeom>
          <a:noFill/>
          <a:ln w="9525">
            <a:noFill/>
          </a:ln>
        </p:spPr>
      </p:pic>
      <p:pic>
        <p:nvPicPr>
          <p:cNvPr id="630792" name="图片 630791"/>
          <p:cNvPicPr>
            <a:picLocks noChangeAspect="1"/>
          </p:cNvPicPr>
          <p:nvPr/>
        </p:nvPicPr>
        <p:blipFill>
          <a:blip r:embed="rId2"/>
          <a:stretch>
            <a:fillRect/>
          </a:stretch>
        </p:blipFill>
        <p:spPr>
          <a:xfrm>
            <a:off x="3851275" y="2133600"/>
            <a:ext cx="2190750" cy="676275"/>
          </a:xfrm>
          <a:prstGeom prst="rect">
            <a:avLst/>
          </a:prstGeom>
          <a:noFill/>
          <a:ln w="9525">
            <a:noFill/>
          </a:ln>
        </p:spPr>
      </p:pic>
      <p:pic>
        <p:nvPicPr>
          <p:cNvPr id="630793" name="图片 630792"/>
          <p:cNvPicPr>
            <a:picLocks noChangeAspect="1"/>
          </p:cNvPicPr>
          <p:nvPr/>
        </p:nvPicPr>
        <p:blipFill>
          <a:blip r:embed="rId3"/>
          <a:stretch>
            <a:fillRect/>
          </a:stretch>
        </p:blipFill>
        <p:spPr>
          <a:xfrm>
            <a:off x="2886075" y="3005138"/>
            <a:ext cx="3371850" cy="847725"/>
          </a:xfrm>
          <a:prstGeom prst="rect">
            <a:avLst/>
          </a:prstGeom>
          <a:noFill/>
          <a:ln w="9525">
            <a:noFill/>
          </a:ln>
        </p:spPr>
      </p:pic>
      <p:pic>
        <p:nvPicPr>
          <p:cNvPr id="630794" name="图片 630793"/>
          <p:cNvPicPr>
            <a:picLocks noChangeAspect="1"/>
          </p:cNvPicPr>
          <p:nvPr/>
        </p:nvPicPr>
        <p:blipFill>
          <a:blip r:embed="rId4"/>
          <a:stretch>
            <a:fillRect/>
          </a:stretch>
        </p:blipFill>
        <p:spPr>
          <a:xfrm>
            <a:off x="3995738" y="4797425"/>
            <a:ext cx="1743075" cy="7239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1810" name="标题 63180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1811" name="文本占位符 631810"/>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2. 2. 2</a:t>
            </a:r>
            <a:r>
              <a:rPr lang="zh-CN" altLang="en-US" b="1" dirty="0">
                <a:latin typeface="Times New Roman" panose="02020603050405020304" pitchFamily="18" charset="0"/>
              </a:rPr>
              <a:t>小信号谐振放大器</a:t>
            </a:r>
            <a:endParaRPr lang="zh-CN" altLang="en-US"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谐振回路小信号放大器由放大器和</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谐振回路组成。放大器件可采用单管、双管组合电路和集成放大电路等。谐振回路可以是单谐振回路或双藕合谐振回路。</a:t>
            </a:r>
            <a:endParaRPr lang="zh-CN" altLang="en-US" sz="2000" b="1">
              <a:latin typeface="Times New Roman" panose="02020603050405020304" pitchFamily="18" charset="0"/>
            </a:endParaRPr>
          </a:p>
        </p:txBody>
      </p:sp>
      <p:sp>
        <p:nvSpPr>
          <p:cNvPr id="631812" name="矩形 63181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1813" name="矩形 63181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1814" name="矩形 63181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2834" name="标题 63283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2835" name="文本占位符 63283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1.</a:t>
            </a:r>
            <a:r>
              <a:rPr lang="zh-CN" altLang="en-US" sz="2000" b="1" dirty="0">
                <a:latin typeface="Times New Roman" panose="02020603050405020304" pitchFamily="18" charset="0"/>
              </a:rPr>
              <a:t>单调谐回路谐振放大器</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单调谐放大器是由单调谐回路作为交流负载的放大器。</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13</a:t>
            </a:r>
            <a:r>
              <a:rPr lang="zh-CN" altLang="en-US" sz="2000" b="1" dirty="0">
                <a:latin typeface="Times New Roman" panose="02020603050405020304" pitchFamily="18" charset="0"/>
              </a:rPr>
              <a:t>所示为一个共发射极单调谐放大器。它是接收机中一种典型的高频放大器电路。图中</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是放大器的偏置电阻，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e</a:t>
            </a:r>
            <a:r>
              <a:rPr lang="zh-CN" altLang="en-US" sz="2000" b="1" dirty="0">
                <a:latin typeface="Times New Roman" panose="02020603050405020304" pitchFamily="18" charset="0"/>
              </a:rPr>
              <a:t>是直流负反馈电阻，</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a:t>
            </a:r>
            <a:r>
              <a:rPr lang="en-US" altLang="zh-CN" sz="2000" b="1" err="1">
                <a:latin typeface="Times New Roman" panose="02020603050405020304" pitchFamily="18" charset="0"/>
              </a:rPr>
              <a:t>C</a:t>
            </a:r>
            <a:r>
              <a:rPr lang="en-US" altLang="zh-CN" sz="2000" b="1" baseline="-25000" err="1">
                <a:latin typeface="Times New Roman" panose="02020603050405020304" pitchFamily="18" charset="0"/>
              </a:rPr>
              <a:t>e</a:t>
            </a:r>
            <a:r>
              <a:rPr lang="zh-CN" altLang="en-US" sz="2000" b="1" dirty="0">
                <a:latin typeface="Times New Roman" panose="02020603050405020304" pitchFamily="18" charset="0"/>
              </a:rPr>
              <a:t>是直流高频旁路电容，它们起稳定放大器静态工作点的作用。</a:t>
            </a:r>
            <a:r>
              <a:rPr lang="en-US" altLang="zh-CN" sz="2000" b="1">
                <a:latin typeface="Times New Roman" panose="02020603050405020304" pitchFamily="18" charset="0"/>
              </a:rPr>
              <a:t>LC</a:t>
            </a:r>
            <a:r>
              <a:rPr lang="zh-CN" altLang="en-US" sz="2000" b="1" dirty="0">
                <a:latin typeface="Times New Roman" panose="02020603050405020304" pitchFamily="18" charset="0"/>
              </a:rPr>
              <a:t>组成并联谐振回路，它与晶体管共同起着选频放大作用。</a:t>
            </a:r>
            <a:endParaRPr lang="zh-CN" altLang="en-US" sz="2000" b="1" dirty="0">
              <a:latin typeface="Times New Roman" panose="02020603050405020304" pitchFamily="18" charset="0"/>
            </a:endParaRPr>
          </a:p>
        </p:txBody>
      </p:sp>
      <p:sp>
        <p:nvSpPr>
          <p:cNvPr id="632836" name="矩形 63283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2837" name="矩形 63283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2838" name="矩形 63283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3858" name="标题 63385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3859" name="文本占位符 63385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当直流工作点选定以后，图</a:t>
            </a:r>
            <a:r>
              <a:rPr lang="en-US" altLang="zh-CN" sz="2000" b="1">
                <a:latin typeface="Times New Roman" panose="02020603050405020304" pitchFamily="18" charset="0"/>
              </a:rPr>
              <a:t>2</a:t>
            </a:r>
            <a:r>
              <a:rPr lang="zh-CN" altLang="en-US" sz="2000" b="1" dirty="0">
                <a:latin typeface="Times New Roman" panose="02020603050405020304" pitchFamily="18" charset="0"/>
              </a:rPr>
              <a:t>一</a:t>
            </a:r>
            <a:r>
              <a:rPr lang="en-US" altLang="zh-CN" sz="2000" b="1">
                <a:latin typeface="Times New Roman" panose="02020603050405020304" pitchFamily="18" charset="0"/>
              </a:rPr>
              <a:t>13</a:t>
            </a:r>
            <a:r>
              <a:rPr lang="zh-CN" altLang="en-US" sz="2000" b="1" dirty="0">
                <a:latin typeface="Times New Roman" panose="02020603050405020304" pitchFamily="18" charset="0"/>
              </a:rPr>
              <a:t>可以简化成只包括高频通路的等效电路，如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14</a:t>
            </a:r>
            <a:r>
              <a:rPr lang="zh-CN" altLang="en-US" sz="2000" b="1" dirty="0">
                <a:latin typeface="Times New Roman" panose="02020603050405020304" pitchFamily="18" charset="0"/>
              </a:rPr>
              <a:t>所示。由</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14</a:t>
            </a:r>
            <a:r>
              <a:rPr lang="zh-CN" altLang="en-US" sz="2000" b="1" dirty="0">
                <a:latin typeface="Times New Roman" panose="02020603050405020304" pitchFamily="18" charset="0"/>
              </a:rPr>
              <a:t>可以看出，电路分为三部分</a:t>
            </a:r>
            <a:r>
              <a:rPr lang="en-US" altLang="zh-CN" sz="2000" b="1">
                <a:latin typeface="Times New Roman" panose="02020603050405020304" pitchFamily="18" charset="0"/>
              </a:rPr>
              <a:t>:</a:t>
            </a:r>
            <a:r>
              <a:rPr lang="zh-CN" altLang="en-US" sz="2000" b="1" dirty="0">
                <a:latin typeface="Times New Roman" panose="02020603050405020304" pitchFamily="18" charset="0"/>
              </a:rPr>
              <a:t>晶体管本身、输入电路和输出电路。晶体管是谐振放大器的重要组件，在分析电路时，可用</a:t>
            </a:r>
            <a:r>
              <a:rPr lang="en-US" altLang="zh-CN" sz="2000" b="1">
                <a:latin typeface="Times New Roman" panose="02020603050405020304" pitchFamily="18" charset="0"/>
              </a:rPr>
              <a:t>Y</a:t>
            </a:r>
            <a:r>
              <a:rPr lang="zh-CN" altLang="en-US" sz="2000" b="1" dirty="0">
                <a:latin typeface="Times New Roman" panose="02020603050405020304" pitchFamily="18" charset="0"/>
              </a:rPr>
              <a:t>参数等效电路来说明它的特性。输入电路由电感</a:t>
            </a:r>
            <a:r>
              <a:rPr lang="en-US" altLang="zh-CN" sz="2000" b="1">
                <a:latin typeface="Times New Roman" panose="02020603050405020304" pitchFamily="18" charset="0"/>
              </a:rPr>
              <a:t>L</a:t>
            </a:r>
            <a:r>
              <a:rPr lang="zh-CN" altLang="en-US" sz="2000" b="1" dirty="0">
                <a:latin typeface="Times New Roman" panose="02020603050405020304" pitchFamily="18" charset="0"/>
              </a:rPr>
              <a:t>与天线回路藕合，将天线来的高频信号通过它加到晶体管的输入端。输出电路是由</a:t>
            </a:r>
            <a:r>
              <a:rPr lang="en-US" altLang="zh-CN" sz="2000" b="1">
                <a:latin typeface="Times New Roman" panose="02020603050405020304" pitchFamily="18" charset="0"/>
              </a:rPr>
              <a:t>L</a:t>
            </a:r>
            <a:r>
              <a:rPr lang="zh-CN" altLang="en-US" sz="2000" b="1" dirty="0">
                <a:latin typeface="Times New Roman" panose="02020603050405020304" pitchFamily="18" charset="0"/>
              </a:rPr>
              <a:t>与</a:t>
            </a:r>
            <a:r>
              <a:rPr lang="en-US" altLang="zh-CN" sz="2000" b="1">
                <a:latin typeface="Times New Roman" panose="02020603050405020304" pitchFamily="18" charset="0"/>
              </a:rPr>
              <a:t>C</a:t>
            </a:r>
            <a:r>
              <a:rPr lang="zh-CN" altLang="en-US" sz="2000" b="1" dirty="0">
                <a:latin typeface="Times New Roman" panose="02020603050405020304" pitchFamily="18" charset="0"/>
              </a:rPr>
              <a:t>组成的并联谐振回路，通过互感藕合将放大后的信号加到下一级放大器的输入端。本电路的晶体管输出端与负载输入端采用了部分接入的方式。</a:t>
            </a:r>
            <a:endParaRPr lang="zh-CN" altLang="en-US" sz="2000" b="1">
              <a:latin typeface="Times New Roman" panose="02020603050405020304" pitchFamily="18" charset="0"/>
            </a:endParaRPr>
          </a:p>
        </p:txBody>
      </p:sp>
      <p:sp>
        <p:nvSpPr>
          <p:cNvPr id="633860" name="矩形 63385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3861" name="矩形 63386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3862" name="矩形 63386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8018" name="标题 59801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598019" name="文本占位符 598018"/>
          <p:cNvSpPr>
            <a:spLocks noGrp="1"/>
          </p:cNvSpPr>
          <p:nvPr>
            <p:ph type="body" idx="1"/>
          </p:nvPr>
        </p:nvSpPr>
        <p:spPr>
          <a:ln/>
        </p:spPr>
        <p:txBody>
          <a:bodyPr vert="horz" wrap="square" lIns="91440" tIns="45720" rIns="91440" bIns="45720" anchor="t" anchorCtr="0"/>
          <a:p>
            <a:pPr>
              <a:lnSpc>
                <a:spcPct val="130000"/>
              </a:lnSpc>
            </a:pPr>
            <a:r>
              <a:rPr lang="en-US" altLang="zh-CN" sz="1900" b="1" dirty="0">
                <a:latin typeface="Times New Roman" panose="02020603050405020304" pitchFamily="18" charset="0"/>
              </a:rPr>
              <a:t>       </a:t>
            </a:r>
            <a:r>
              <a:rPr lang="zh-CN" altLang="en-US" sz="1900" b="1" dirty="0">
                <a:latin typeface="Times New Roman" panose="02020603050405020304" pitchFamily="18" charset="0"/>
              </a:rPr>
              <a:t>谐振放大器常由晶体管等放大器件与</a:t>
            </a:r>
            <a:r>
              <a:rPr lang="en-US" altLang="zh-CN" sz="1900" b="1">
                <a:latin typeface="Times New Roman" panose="02020603050405020304" pitchFamily="18" charset="0"/>
              </a:rPr>
              <a:t>LC</a:t>
            </a:r>
            <a:r>
              <a:rPr lang="zh-CN" altLang="en-US" sz="1900" b="1" dirty="0">
                <a:latin typeface="Times New Roman" panose="02020603050405020304" pitchFamily="18" charset="0"/>
              </a:rPr>
              <a:t>并联谐振回路或藕合谐振回路构成。它可分为调谐放大器和频带放大器，前者的谐振回路需调谐于需要放大的外来信号的频率上，后者谐振回路的谐振频率固定不变。集中选频放大器把放大和选频两种功能分开，放大作用由多级非谐振宽频带放大器承担，选频作用由</a:t>
            </a:r>
            <a:r>
              <a:rPr lang="en-US" altLang="zh-CN" sz="1900" b="1">
                <a:latin typeface="Times New Roman" panose="02020603050405020304" pitchFamily="18" charset="0"/>
              </a:rPr>
              <a:t>LC</a:t>
            </a:r>
            <a:r>
              <a:rPr lang="zh-CN" altLang="en-US" sz="1900" b="1" dirty="0">
                <a:latin typeface="Times New Roman" panose="02020603050405020304" pitchFamily="18" charset="0"/>
              </a:rPr>
              <a:t>带通滤波器、晶体滤波器、陶瓷滤波器和声表面波滤波器等承担。目前广泛采用集中宽频带放大器。</a:t>
            </a:r>
            <a:endParaRPr lang="zh-CN" altLang="en-US" sz="1900" b="1" dirty="0">
              <a:latin typeface="Times New Roman" panose="02020603050405020304" pitchFamily="18" charset="0"/>
            </a:endParaRPr>
          </a:p>
          <a:p>
            <a:pPr>
              <a:lnSpc>
                <a:spcPct val="130000"/>
              </a:lnSpc>
            </a:pPr>
            <a:r>
              <a:rPr lang="zh-CN" altLang="en-US" sz="1900" b="1" dirty="0">
                <a:latin typeface="Times New Roman" panose="02020603050405020304" pitchFamily="18" charset="0"/>
              </a:rPr>
              <a:t>    </a:t>
            </a:r>
            <a:r>
              <a:rPr lang="en-US" altLang="zh-CN" sz="1900" b="1" dirty="0">
                <a:latin typeface="Times New Roman" panose="02020603050405020304" pitchFamily="18" charset="0"/>
              </a:rPr>
              <a:t>    </a:t>
            </a:r>
            <a:r>
              <a:rPr lang="zh-CN" altLang="en-US" sz="1900" b="1" dirty="0">
                <a:latin typeface="Times New Roman" panose="02020603050405020304" pitchFamily="18" charset="0"/>
              </a:rPr>
              <a:t>高频小信号放大器主要性能指标有谐振增益、通频带、选择性及噪声系数等。</a:t>
            </a:r>
            <a:endParaRPr lang="zh-CN" altLang="en-US" sz="1900" b="1" dirty="0">
              <a:latin typeface="Times New Roman" panose="02020603050405020304" pitchFamily="18" charset="0"/>
            </a:endParaRPr>
          </a:p>
        </p:txBody>
      </p:sp>
      <p:sp>
        <p:nvSpPr>
          <p:cNvPr id="598020" name="矩形 59801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98021" name="矩形 59802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598022" name="矩形 59802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82" name="标题 63488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4883" name="文本占位符 634882"/>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单调谐放大器</a:t>
            </a:r>
            <a:r>
              <a:rPr lang="en-US" altLang="zh-CN" sz="2000" b="1">
                <a:latin typeface="Times New Roman" panose="02020603050405020304" pitchFamily="18" charset="0"/>
              </a:rPr>
              <a:t>Y</a:t>
            </a:r>
            <a:r>
              <a:rPr lang="zh-CN" altLang="en-US" sz="2000" b="1" dirty="0">
                <a:latin typeface="Times New Roman" panose="02020603050405020304" pitchFamily="18" charset="0"/>
              </a:rPr>
              <a:t>参数等效电路</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在分析高频小信号放大器时，采用</a:t>
            </a:r>
            <a:r>
              <a:rPr lang="en-US" altLang="zh-CN" sz="2000" b="1">
                <a:latin typeface="Times New Roman" panose="02020603050405020304" pitchFamily="18" charset="0"/>
              </a:rPr>
              <a:t>Y</a:t>
            </a:r>
            <a:r>
              <a:rPr lang="zh-CN" altLang="en-US" sz="2000" b="1" dirty="0">
                <a:latin typeface="Times New Roman" panose="02020603050405020304" pitchFamily="18" charset="0"/>
              </a:rPr>
              <a:t>参数等效电路进行分析是比较方便的。所以在电路化简时，可将电路中的晶体管等效成一个</a:t>
            </a:r>
            <a:r>
              <a:rPr lang="en-US" altLang="zh-CN" sz="2000" b="1">
                <a:latin typeface="Times New Roman" panose="02020603050405020304" pitchFamily="18" charset="0"/>
              </a:rPr>
              <a:t>Y</a:t>
            </a:r>
            <a:r>
              <a:rPr lang="zh-CN" altLang="en-US" sz="2000" b="1" dirty="0">
                <a:latin typeface="Times New Roman" panose="02020603050405020304" pitchFamily="18" charset="0"/>
              </a:rPr>
              <a:t>参数等效电路，如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15</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将晶体管</a:t>
            </a:r>
            <a:r>
              <a:rPr lang="en-US" altLang="zh-CN" sz="2000" b="1">
                <a:latin typeface="Times New Roman" panose="02020603050405020304" pitchFamily="18" charset="0"/>
              </a:rPr>
              <a:t>Y</a:t>
            </a:r>
            <a:r>
              <a:rPr lang="zh-CN" altLang="en-US" sz="2000" b="1" dirty="0">
                <a:latin typeface="Times New Roman" panose="02020603050405020304" pitchFamily="18" charset="0"/>
              </a:rPr>
              <a:t>参数等效电路代入</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14</a:t>
            </a:r>
            <a:r>
              <a:rPr lang="zh-CN" altLang="en-US" sz="2000" b="1" dirty="0">
                <a:latin typeface="Times New Roman" panose="02020603050405020304" pitchFamily="18" charset="0"/>
              </a:rPr>
              <a:t>所示电路，则可得单调谐放大器</a:t>
            </a:r>
            <a:r>
              <a:rPr lang="en-US" altLang="zh-CN" sz="2000" b="1">
                <a:latin typeface="Times New Roman" panose="02020603050405020304" pitchFamily="18" charset="0"/>
              </a:rPr>
              <a:t>Y</a:t>
            </a:r>
            <a:r>
              <a:rPr lang="zh-CN" altLang="en-US" sz="2000" b="1" dirty="0">
                <a:latin typeface="Times New Roman" panose="02020603050405020304" pitchFamily="18" charset="0"/>
              </a:rPr>
              <a:t>参数等效电路，如</a:t>
            </a:r>
            <a:r>
              <a:rPr lang="zh-CN" altLang="en-US" sz="2000" b="1" dirty="0">
                <a:latin typeface="Times New Roman" panose="02020603050405020304" pitchFamily="18" charset="0"/>
                <a:hlinkClick r:id="rId3" action="ppaction://hlinksldjump"/>
              </a:rPr>
              <a:t>图</a:t>
            </a:r>
            <a:r>
              <a:rPr lang="en-US" altLang="zh-CN" sz="2000" b="1">
                <a:latin typeface="Times New Roman" panose="02020603050405020304" pitchFamily="18" charset="0"/>
                <a:hlinkClick r:id="rId3" action="ppaction://hlinksldjump"/>
              </a:rPr>
              <a:t>2</a:t>
            </a:r>
            <a:r>
              <a:rPr lang="zh-CN" altLang="en-US" sz="2000" b="1" dirty="0">
                <a:latin typeface="Times New Roman" panose="02020603050405020304" pitchFamily="18" charset="0"/>
                <a:hlinkClick r:id="rId3" action="ppaction://hlinksldjump"/>
              </a:rPr>
              <a:t>一</a:t>
            </a:r>
            <a:r>
              <a:rPr lang="en-US" altLang="zh-CN" sz="2000" b="1">
                <a:latin typeface="Times New Roman" panose="02020603050405020304" pitchFamily="18" charset="0"/>
                <a:hlinkClick r:id="rId3" action="ppaction://hlinksldjump"/>
              </a:rPr>
              <a:t>16</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p:txBody>
      </p:sp>
      <p:sp>
        <p:nvSpPr>
          <p:cNvPr id="634884" name="矩形 63488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4885" name="矩形 63488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4886" name="矩形 63488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5906" name="标题 63590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5907" name="文本占位符 635906"/>
          <p:cNvSpPr>
            <a:spLocks noGrp="1"/>
          </p:cNvSpPr>
          <p:nvPr>
            <p:ph type="body" idx="1"/>
          </p:nvPr>
        </p:nvSpPr>
        <p:spPr>
          <a:xfrm>
            <a:off x="1370013" y="1827213"/>
            <a:ext cx="7523162" cy="4114800"/>
          </a:xfrm>
          <a:ln/>
        </p:spPr>
        <p:txBody>
          <a:bodyPr vert="horz" wrap="square" lIns="91440" tIns="45720" rIns="91440" bIns="45720" anchor="t" anchorCtr="0"/>
          <a:p>
            <a:pPr>
              <a:lnSpc>
                <a:spcPct val="120000"/>
              </a:lnSpc>
            </a:pPr>
            <a:r>
              <a:rPr lang="zh-CN" altLang="en-US" sz="2000" b="1" dirty="0">
                <a:latin typeface="Times New Roman" panose="02020603050405020304" pitchFamily="18" charset="0"/>
              </a:rPr>
              <a:t>在上图中，</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zh-CN" altLang="en-US" sz="2000" b="1" dirty="0">
                <a:latin typeface="Times New Roman" panose="02020603050405020304" pitchFamily="18" charset="0"/>
              </a:rPr>
              <a:t>是晶体管输出端短路时的输入导纳，反映了晶体管放大器输入电压对输入电流的控制作用，其倒数是电路的输入阻抗。 </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zh-CN" altLang="en-US" sz="2000" b="1" dirty="0">
                <a:latin typeface="Times New Roman" panose="02020603050405020304" pitchFamily="18" charset="0"/>
              </a:rPr>
              <a:t>参数是复数， </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zh-CN" altLang="en-US" sz="2000" b="1" dirty="0">
                <a:latin typeface="Times New Roman" panose="02020603050405020304" pitchFamily="18" charset="0"/>
              </a:rPr>
              <a:t>可表示为</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en-US" altLang="zh-CN" sz="2000" b="1">
                <a:latin typeface="Times New Roman" panose="02020603050405020304" pitchFamily="18" charset="0"/>
              </a:rPr>
              <a:t> = </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ie</a:t>
            </a:r>
            <a:r>
              <a:rPr lang="en-US" altLang="zh-CN" sz="2000" b="1">
                <a:latin typeface="Times New Roman" panose="02020603050405020304" pitchFamily="18" charset="0"/>
              </a:rPr>
              <a:t> +j</a:t>
            </a:r>
            <a:r>
              <a:rPr lang="el-GR" altLang="zh-CN" sz="2000" b="1" dirty="0">
                <a:latin typeface="宋体" panose="02010600030101010101" pitchFamily="2" charset="-122"/>
              </a:rPr>
              <a:t>ω</a:t>
            </a:r>
            <a:r>
              <a:rPr lang="en-US" altLang="zh-CN" sz="2000" b="1" err="1">
                <a:latin typeface="Times New Roman" panose="02020603050405020304" pitchFamily="18" charset="0"/>
              </a:rPr>
              <a:t>C</a:t>
            </a:r>
            <a:r>
              <a:rPr lang="en-US" altLang="zh-CN" sz="2000" b="1" baseline="-25000" err="1">
                <a:latin typeface="Times New Roman" panose="02020603050405020304" pitchFamily="18" charset="0"/>
              </a:rPr>
              <a:t>ie</a:t>
            </a:r>
            <a:r>
              <a:rPr lang="zh-CN" altLang="en-US" sz="2000" b="1" dirty="0">
                <a:latin typeface="Times New Roman" panose="02020603050405020304" pitchFamily="18" charset="0"/>
              </a:rPr>
              <a:t>，其中</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ie</a:t>
            </a:r>
            <a:r>
              <a:rPr lang="zh-CN" altLang="en-US" sz="2000" b="1" dirty="0">
                <a:latin typeface="Times New Roman" panose="02020603050405020304" pitchFamily="18" charset="0"/>
              </a:rPr>
              <a:t>、</a:t>
            </a:r>
            <a:r>
              <a:rPr lang="en-US" altLang="zh-CN" sz="2000" b="1" err="1">
                <a:latin typeface="Times New Roman" panose="02020603050405020304" pitchFamily="18" charset="0"/>
              </a:rPr>
              <a:t>C</a:t>
            </a:r>
            <a:r>
              <a:rPr lang="en-US" altLang="zh-CN" sz="2000" b="1" baseline="-25000" err="1">
                <a:latin typeface="Times New Roman" panose="02020603050405020304" pitchFamily="18" charset="0"/>
              </a:rPr>
              <a:t>ie</a:t>
            </a:r>
            <a:r>
              <a:rPr lang="zh-CN" altLang="en-US" sz="2000" b="1" dirty="0">
                <a:latin typeface="Times New Roman" panose="02020603050405020304" pitchFamily="18" charset="0"/>
              </a:rPr>
              <a:t>分别称为晶体管的输入电导和输入电容。</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zh-CN" altLang="en-US" sz="2000" b="1" dirty="0">
                <a:latin typeface="Times New Roman" panose="02020603050405020304" pitchFamily="18" charset="0"/>
              </a:rPr>
              <a:t>是晶体管输入端短路时的反向传输导纳，反映了晶体管输出电压对输入电流的影响，即晶体管内部的反馈作用。 </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zh-CN" altLang="en-US" sz="2000" b="1" dirty="0">
                <a:latin typeface="Times New Roman" panose="02020603050405020304" pitchFamily="18" charset="0"/>
              </a:rPr>
              <a:t>是晶体管输出端短路时的正向传输导纳，反映了晶体管输入电压对输出电流的控制作用，或者说晶体管的放大作用。 </a:t>
            </a:r>
            <a:r>
              <a:rPr lang="en-US" altLang="zh-CN" sz="2000" b="1" err="1">
                <a:latin typeface="Times New Roman" panose="02020603050405020304" pitchFamily="18" charset="0"/>
              </a:rPr>
              <a:t>Y</a:t>
            </a:r>
            <a:r>
              <a:rPr lang="en-US" altLang="zh-CN" sz="2000" b="1" baseline="-25000" err="1">
                <a:latin typeface="Times New Roman" panose="02020603050405020304" pitchFamily="18" charset="0"/>
              </a:rPr>
              <a:t>Oe</a:t>
            </a:r>
            <a:r>
              <a:rPr lang="zh-CN" altLang="en-US" sz="2000" b="1" dirty="0">
                <a:latin typeface="Times New Roman" panose="02020603050405020304" pitchFamily="18" charset="0"/>
              </a:rPr>
              <a:t>是晶体管输入端短路时的输出导纳，反映了晶体管输出电压对输出电流的作用，其倒数是电路的输出阻抗。 </a:t>
            </a:r>
            <a:r>
              <a:rPr lang="en-US" altLang="zh-CN" sz="2000" b="1">
                <a:latin typeface="Times New Roman" panose="02020603050405020304" pitchFamily="18" charset="0"/>
              </a:rPr>
              <a:t>Y</a:t>
            </a:r>
            <a:r>
              <a:rPr lang="en-US" altLang="zh-CN" sz="2000" b="1" baseline="-25000">
                <a:latin typeface="Times New Roman" panose="02020603050405020304" pitchFamily="18" charset="0"/>
              </a:rPr>
              <a:t>ie</a:t>
            </a:r>
            <a:r>
              <a:rPr lang="zh-CN" altLang="en-US" sz="2000" b="1" dirty="0">
                <a:latin typeface="Times New Roman" panose="02020603050405020304" pitchFamily="18" charset="0"/>
              </a:rPr>
              <a:t>可表示为</a:t>
            </a:r>
            <a:r>
              <a:rPr lang="en-US" altLang="zh-CN" sz="2000" b="1" err="1">
                <a:latin typeface="Times New Roman" panose="02020603050405020304" pitchFamily="18" charset="0"/>
              </a:rPr>
              <a:t>Y</a:t>
            </a:r>
            <a:r>
              <a:rPr lang="en-US" altLang="zh-CN" sz="2000" b="1" baseline="-25000" err="1">
                <a:latin typeface="Times New Roman" panose="02020603050405020304" pitchFamily="18" charset="0"/>
              </a:rPr>
              <a:t>Oe</a:t>
            </a:r>
            <a:r>
              <a:rPr lang="en-US" altLang="zh-CN" sz="2000" b="1">
                <a:latin typeface="Times New Roman" panose="02020603050405020304" pitchFamily="18" charset="0"/>
              </a:rPr>
              <a:t> = </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Oe</a:t>
            </a:r>
            <a:r>
              <a:rPr lang="en-US" altLang="zh-CN" sz="2000" b="1">
                <a:latin typeface="Times New Roman" panose="02020603050405020304" pitchFamily="18" charset="0"/>
              </a:rPr>
              <a:t> + j</a:t>
            </a:r>
            <a:r>
              <a:rPr lang="el-GR" altLang="zh-CN" sz="2000" b="1" dirty="0">
                <a:latin typeface="宋体" panose="02010600030101010101" pitchFamily="2" charset="-122"/>
              </a:rPr>
              <a:t>ω</a:t>
            </a:r>
            <a:r>
              <a:rPr lang="en-US" altLang="zh-CN" sz="2000" b="1" err="1">
                <a:latin typeface="Times New Roman" panose="02020603050405020304" pitchFamily="18" charset="0"/>
              </a:rPr>
              <a:t>C</a:t>
            </a:r>
            <a:r>
              <a:rPr lang="en-US" altLang="zh-CN" sz="2000" b="1" baseline="-25000" err="1">
                <a:latin typeface="Times New Roman" panose="02020603050405020304" pitchFamily="18" charset="0"/>
              </a:rPr>
              <a:t>ie</a:t>
            </a:r>
            <a:r>
              <a:rPr lang="en-US" altLang="zh-CN" sz="2000" b="1">
                <a:latin typeface="Times New Roman" panose="02020603050405020304" pitchFamily="18" charset="0"/>
              </a:rPr>
              <a:t> </a:t>
            </a:r>
            <a:r>
              <a:rPr lang="zh-CN" altLang="en-US" sz="2000" b="1" dirty="0">
                <a:latin typeface="Times New Roman" panose="02020603050405020304" pitchFamily="18" charset="0"/>
              </a:rPr>
              <a:t>，其中</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Oe</a:t>
            </a:r>
            <a:r>
              <a:rPr lang="en-US" altLang="zh-CN" sz="2000" b="1">
                <a:latin typeface="Times New Roman" panose="02020603050405020304" pitchFamily="18" charset="0"/>
              </a:rPr>
              <a:t> </a:t>
            </a:r>
            <a:r>
              <a:rPr lang="zh-CN" altLang="en-US" sz="2000" b="1" dirty="0">
                <a:latin typeface="Times New Roman" panose="02020603050405020304" pitchFamily="18" charset="0"/>
              </a:rPr>
              <a:t>、 </a:t>
            </a:r>
            <a:r>
              <a:rPr lang="en-US" altLang="zh-CN" sz="2000" b="1" err="1">
                <a:latin typeface="Times New Roman" panose="02020603050405020304" pitchFamily="18" charset="0"/>
              </a:rPr>
              <a:t>C</a:t>
            </a:r>
            <a:r>
              <a:rPr lang="en-US" altLang="zh-CN" sz="2000" b="1" baseline="-25000" err="1">
                <a:latin typeface="Times New Roman" panose="02020603050405020304" pitchFamily="18" charset="0"/>
              </a:rPr>
              <a:t>Oe</a:t>
            </a:r>
            <a:r>
              <a:rPr lang="zh-CN" altLang="en-US" sz="2000" b="1" dirty="0">
                <a:latin typeface="Times New Roman" panose="02020603050405020304" pitchFamily="18" charset="0"/>
              </a:rPr>
              <a:t>分别称为晶体管的输出电导和输出电容。 </a:t>
            </a:r>
            <a:endParaRPr lang="zh-CN" altLang="en-US" sz="2000" b="1" dirty="0">
              <a:latin typeface="Times New Roman" panose="02020603050405020304" pitchFamily="18" charset="0"/>
            </a:endParaRPr>
          </a:p>
        </p:txBody>
      </p:sp>
      <p:sp>
        <p:nvSpPr>
          <p:cNvPr id="635908" name="矩形 63590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5909" name="矩形 63590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5910" name="矩形 63590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6930" name="标题 63692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6931" name="文本占位符 63693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图</a:t>
            </a:r>
            <a:r>
              <a:rPr lang="en-US" altLang="zh-CN" sz="2000" b="1">
                <a:latin typeface="Times New Roman" panose="02020603050405020304" pitchFamily="18" charset="0"/>
              </a:rPr>
              <a:t>2</a:t>
            </a:r>
            <a:r>
              <a:rPr lang="zh-CN" altLang="en-US" sz="2000" b="1" dirty="0">
                <a:latin typeface="Times New Roman" panose="02020603050405020304" pitchFamily="18" charset="0"/>
              </a:rPr>
              <a:t>一</a:t>
            </a:r>
            <a:r>
              <a:rPr lang="en-US" altLang="zh-CN" sz="2000" b="1">
                <a:latin typeface="Times New Roman" panose="02020603050405020304" pitchFamily="18" charset="0"/>
              </a:rPr>
              <a:t>16</a:t>
            </a:r>
            <a:r>
              <a:rPr lang="zh-CN" altLang="en-US" sz="2000" b="1" dirty="0">
                <a:latin typeface="Times New Roman" panose="02020603050405020304" pitchFamily="18" charset="0"/>
              </a:rPr>
              <a:t>可进一步化简为</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17(a)</a:t>
            </a:r>
            <a:r>
              <a:rPr lang="zh-CN" altLang="en-US" sz="2000" b="1" dirty="0">
                <a:latin typeface="Times New Roman" panose="02020603050405020304" pitchFamily="18" charset="0"/>
              </a:rPr>
              <a:t>、</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17(b)</a:t>
            </a:r>
            <a:r>
              <a:rPr lang="zh-CN" altLang="en-US" sz="2000" b="1" dirty="0">
                <a:latin typeface="Times New Roman" panose="02020603050405020304" pitchFamily="18" charset="0"/>
              </a:rPr>
              <a:t>所示电路。</a:t>
            </a:r>
            <a:endParaRPr lang="zh-CN" altLang="en-US"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    设谐振回路初级电感线圈</a:t>
            </a:r>
            <a:r>
              <a:rPr lang="en-US" altLang="zh-CN" sz="2000" b="1">
                <a:latin typeface="Times New Roman" panose="02020603050405020304" pitchFamily="18" charset="0"/>
              </a:rPr>
              <a:t>1~2</a:t>
            </a:r>
            <a:r>
              <a:rPr lang="zh-CN" altLang="en-US" sz="2000" b="1" dirty="0">
                <a:latin typeface="Times New Roman" panose="02020603050405020304" pitchFamily="18" charset="0"/>
              </a:rPr>
              <a:t>之间的匝数为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12</a:t>
            </a:r>
            <a:r>
              <a:rPr lang="en-US" altLang="zh-CN" sz="2000" b="1">
                <a:latin typeface="Times New Roman" panose="02020603050405020304" pitchFamily="18" charset="0"/>
              </a:rPr>
              <a:t>,1~3</a:t>
            </a:r>
            <a:r>
              <a:rPr lang="zh-CN" altLang="en-US" sz="2000" b="1" dirty="0">
                <a:latin typeface="Times New Roman" panose="02020603050405020304" pitchFamily="18" charset="0"/>
              </a:rPr>
              <a:t>之间的匝数为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13</a:t>
            </a:r>
            <a:r>
              <a:rPr lang="zh-CN" altLang="en-US" sz="2000" b="1" dirty="0">
                <a:latin typeface="Times New Roman" panose="02020603050405020304" pitchFamily="18" charset="0"/>
              </a:rPr>
              <a:t>，次级电感线圈的匝数为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45</a:t>
            </a:r>
            <a:r>
              <a:rPr lang="zh-CN" altLang="en-US" sz="2000" b="1" dirty="0">
                <a:latin typeface="Times New Roman" panose="02020603050405020304" pitchFamily="18" charset="0"/>
              </a:rPr>
              <a:t>。由</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16</a:t>
            </a:r>
            <a:r>
              <a:rPr lang="zh-CN" altLang="en-US" sz="2000" b="1" dirty="0">
                <a:latin typeface="Times New Roman" panose="02020603050405020304" pitchFamily="18" charset="0"/>
              </a:rPr>
              <a:t>可知，自藕变压器的匝数比</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13</a:t>
            </a:r>
            <a:r>
              <a:rPr lang="en-US" altLang="zh-CN" sz="2000" b="1">
                <a:latin typeface="Times New Roman" panose="02020603050405020304" pitchFamily="18" charset="0"/>
              </a:rPr>
              <a:t>/ N</a:t>
            </a:r>
            <a:r>
              <a:rPr lang="en-US" altLang="zh-CN" sz="2000" b="1" baseline="-25000">
                <a:latin typeface="Times New Roman" panose="02020603050405020304" pitchFamily="18" charset="0"/>
              </a:rPr>
              <a:t>12</a:t>
            </a:r>
            <a:r>
              <a:rPr lang="zh-CN" altLang="en-US" sz="2000" b="1" dirty="0">
                <a:latin typeface="Times New Roman" panose="02020603050405020304" pitchFamily="18" charset="0"/>
              </a:rPr>
              <a:t>，初次级间的匝数比</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2</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13</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45</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将</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17 (b)</a:t>
            </a:r>
            <a:r>
              <a:rPr lang="zh-CN" altLang="en-US" sz="2000" b="1" dirty="0">
                <a:latin typeface="Times New Roman" panose="02020603050405020304" pitchFamily="18" charset="0"/>
              </a:rPr>
              <a:t>中的</a:t>
            </a:r>
            <a:r>
              <a:rPr lang="en-US" altLang="zh-CN" sz="2000" b="1">
                <a:latin typeface="Times New Roman" panose="02020603050405020304" pitchFamily="18" charset="0"/>
              </a:rPr>
              <a:t>g</a:t>
            </a:r>
            <a:r>
              <a:rPr lang="en-US" altLang="en-US" sz="2000" b="1"/>
              <a:t>′</a:t>
            </a:r>
            <a:r>
              <a:rPr lang="en-US" altLang="zh-CN" sz="2000" b="1" baseline="-25000">
                <a:latin typeface="Times New Roman" panose="02020603050405020304" pitchFamily="18" charset="0"/>
              </a:rPr>
              <a:t>Oe</a:t>
            </a:r>
            <a:r>
              <a:rPr lang="zh-CN" altLang="en-US" sz="2000" b="1" dirty="0">
                <a:latin typeface="Times New Roman" panose="02020603050405020304" pitchFamily="18" charset="0"/>
              </a:rPr>
              <a:t>、  </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L</a:t>
            </a:r>
            <a:r>
              <a:rPr lang="en-US" altLang="zh-CN" sz="2000" b="1">
                <a:latin typeface="Times New Roman" panose="02020603050405020304" pitchFamily="18" charset="0"/>
              </a:rPr>
              <a:t> </a:t>
            </a:r>
            <a:r>
              <a:rPr lang="zh-CN" altLang="en-US" sz="2000" b="1" dirty="0">
                <a:latin typeface="Times New Roman" panose="02020603050405020304" pitchFamily="18" charset="0"/>
              </a:rPr>
              <a:t>、  </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P</a:t>
            </a:r>
            <a:r>
              <a:rPr lang="zh-CN" altLang="en-US" sz="2000" b="1" dirty="0">
                <a:latin typeface="Times New Roman" panose="02020603050405020304" pitchFamily="18" charset="0"/>
              </a:rPr>
              <a:t>合并得</a:t>
            </a:r>
            <a:r>
              <a:rPr lang="en-US" altLang="zh-CN" sz="2000" b="1">
                <a:latin typeface="Times New Roman" panose="02020603050405020304" pitchFamily="18" charset="0"/>
              </a:rPr>
              <a:t>G</a:t>
            </a:r>
            <a:r>
              <a:rPr lang="en-US" altLang="zh-CN" sz="2000" b="1" baseline="-25000">
                <a:latin typeface="Times New Roman" panose="02020603050405020304" pitchFamily="18" charset="0"/>
              </a:rPr>
              <a:t>∑</a:t>
            </a:r>
            <a:r>
              <a:rPr lang="zh-CN" altLang="en-US" sz="2000" b="1" dirty="0"/>
              <a:t>；将</a:t>
            </a:r>
            <a:r>
              <a:rPr lang="en-US" altLang="zh-CN" sz="2000" b="1" err="1">
                <a:latin typeface="Times New Roman" panose="02020603050405020304" pitchFamily="18" charset="0"/>
              </a:rPr>
              <a:t>C</a:t>
            </a:r>
            <a:r>
              <a:rPr lang="en-US" altLang="en-US" sz="2000" b="1" err="1"/>
              <a:t>′</a:t>
            </a:r>
            <a:r>
              <a:rPr lang="en-US" altLang="zh-CN" sz="2000" b="1" baseline="-25000" err="1">
                <a:latin typeface="Times New Roman" panose="02020603050405020304" pitchFamily="18" charset="0"/>
              </a:rPr>
              <a:t>Oe</a:t>
            </a:r>
            <a:r>
              <a:rPr lang="zh-CN" altLang="en-US" sz="2000" b="1" dirty="0">
                <a:latin typeface="Times New Roman" panose="02020603050405020304" pitchFamily="18" charset="0"/>
              </a:rPr>
              <a:t>、  </a:t>
            </a:r>
            <a:r>
              <a:rPr lang="en-US" altLang="zh-CN" sz="2000" b="1">
                <a:latin typeface="Times New Roman" panose="02020603050405020304" pitchFamily="18" charset="0"/>
              </a:rPr>
              <a:t>C</a:t>
            </a:r>
            <a:r>
              <a:rPr lang="zh-CN" altLang="en-US" sz="2000" b="1" dirty="0">
                <a:latin typeface="Times New Roman" panose="02020603050405020304" pitchFamily="18" charset="0"/>
              </a:rPr>
              <a:t>、  </a:t>
            </a:r>
            <a:r>
              <a:rPr lang="en-US" altLang="zh-CN" sz="2000" b="1">
                <a:latin typeface="Times New Roman" panose="02020603050405020304" pitchFamily="18" charset="0"/>
              </a:rPr>
              <a:t>C</a:t>
            </a:r>
            <a:r>
              <a:rPr lang="en-US" altLang="en-US" sz="2000" b="1"/>
              <a:t>′</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合并得</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a:t>
            </a:r>
            <a:endParaRPr lang="en-US" altLang="zh-CN" sz="2000" b="1" baseline="-25000">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(2. 33)</a:t>
            </a:r>
            <a:endParaRPr lang="en-US" altLang="zh-CN" sz="2000" b="1">
              <a:latin typeface="Times New Roman" panose="02020603050405020304" pitchFamily="18" charset="0"/>
            </a:endParaRPr>
          </a:p>
        </p:txBody>
      </p:sp>
      <p:sp>
        <p:nvSpPr>
          <p:cNvPr id="636932" name="矩形 63693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6933" name="矩形 63693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6934" name="矩形 63693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36935" name="图片 636934"/>
          <p:cNvPicPr>
            <a:picLocks noChangeAspect="1"/>
          </p:cNvPicPr>
          <p:nvPr/>
        </p:nvPicPr>
        <p:blipFill>
          <a:blip r:embed="rId3"/>
          <a:stretch>
            <a:fillRect/>
          </a:stretch>
        </p:blipFill>
        <p:spPr>
          <a:xfrm>
            <a:off x="4140200" y="4724400"/>
            <a:ext cx="1952625" cy="657225"/>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7954" name="标题 63795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7955" name="文本占位符 63795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这样可进一步将</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17 (b)</a:t>
            </a:r>
            <a:r>
              <a:rPr lang="zh-CN" altLang="en-US" sz="2000" b="1" dirty="0">
                <a:latin typeface="Times New Roman" panose="02020603050405020304" pitchFamily="18" charset="0"/>
              </a:rPr>
              <a:t>简化成如</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18</a:t>
            </a:r>
            <a:r>
              <a:rPr lang="zh-CN" altLang="en-US" sz="2000" b="1" dirty="0">
                <a:latin typeface="Times New Roman" panose="02020603050405020304" pitchFamily="18" charset="0"/>
              </a:rPr>
              <a:t>所示的形式。</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在</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18</a:t>
            </a:r>
            <a:r>
              <a:rPr lang="zh-CN" altLang="en-US" sz="2000" b="1" dirty="0">
                <a:latin typeface="Times New Roman" panose="02020603050405020304" pitchFamily="18" charset="0"/>
              </a:rPr>
              <a:t>中，并联谐振回路导纳、输出电压为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(2. 34)</a:t>
            </a:r>
            <a:endParaRPr lang="en-US" altLang="zh-CN" sz="2000" b="1">
              <a:latin typeface="Times New Roman" panose="02020603050405020304" pitchFamily="18" charset="0"/>
            </a:endParaRPr>
          </a:p>
        </p:txBody>
      </p:sp>
      <p:sp>
        <p:nvSpPr>
          <p:cNvPr id="637956" name="矩形 63795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7957" name="矩形 63795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7958" name="矩形 63795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37959" name="图片 637958"/>
          <p:cNvPicPr>
            <a:picLocks noChangeAspect="1"/>
          </p:cNvPicPr>
          <p:nvPr/>
        </p:nvPicPr>
        <p:blipFill>
          <a:blip r:embed="rId3"/>
          <a:stretch>
            <a:fillRect/>
          </a:stretch>
        </p:blipFill>
        <p:spPr>
          <a:xfrm>
            <a:off x="3563938" y="2806700"/>
            <a:ext cx="2457450" cy="1343025"/>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8978" name="标题 63897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38979" name="文本占位符 638978"/>
          <p:cNvSpPr>
            <a:spLocks noGrp="1"/>
          </p:cNvSpPr>
          <p:nvPr>
            <p:ph type="body" idx="1"/>
          </p:nvPr>
        </p:nvSpPr>
        <p:spPr>
          <a:ln/>
        </p:spPr>
        <p:txBody>
          <a:bodyPr vert="horz" wrap="square" lIns="91440" tIns="45720" rIns="91440" bIns="45720" anchor="t" anchorCtr="0"/>
          <a:p>
            <a:pPr>
              <a:lnSpc>
                <a:spcPct val="130000"/>
              </a:lnSpc>
            </a:pPr>
            <a:r>
              <a:rPr lang="zh-CN" altLang="en-US" sz="2000" b="1" dirty="0">
                <a:latin typeface="Times New Roman" panose="02020603050405020304" pitchFamily="18" charset="0"/>
              </a:rPr>
              <a:t>下面对电路性能进行计算。</a:t>
            </a:r>
            <a:endParaRPr lang="zh-CN" altLang="en-US" sz="2000" b="1" dirty="0">
              <a:latin typeface="Times New Roman" panose="02020603050405020304" pitchFamily="18" charset="0"/>
            </a:endParaRPr>
          </a:p>
          <a:p>
            <a:pPr>
              <a:lnSpc>
                <a:spcPct val="130000"/>
              </a:lnSpc>
            </a:pPr>
            <a:r>
              <a:rPr lang="en-US" altLang="zh-CN" sz="2000" b="1">
                <a:latin typeface="Times New Roman" panose="02020603050405020304" pitchFamily="18" charset="0"/>
              </a:rPr>
              <a:t>(1)</a:t>
            </a:r>
            <a:r>
              <a:rPr lang="zh-CN" altLang="en-US" sz="2000" b="1" dirty="0">
                <a:latin typeface="Times New Roman" panose="02020603050405020304" pitchFamily="18" charset="0"/>
              </a:rPr>
              <a:t>单调谐放大器电压增益</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放大器的电压增益为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(2. 35)</a:t>
            </a:r>
            <a:endParaRPr lang="en-US" altLang="zh-CN" sz="2000" b="1">
              <a:latin typeface="Times New Roman" panose="02020603050405020304" pitchFamily="18" charset="0"/>
            </a:endParaRPr>
          </a:p>
        </p:txBody>
      </p:sp>
      <p:sp>
        <p:nvSpPr>
          <p:cNvPr id="638980" name="矩形 63897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38981" name="矩形 63898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38982" name="矩形 63898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38983" name="图片 638982"/>
          <p:cNvPicPr>
            <a:picLocks noChangeAspect="1"/>
          </p:cNvPicPr>
          <p:nvPr/>
        </p:nvPicPr>
        <p:blipFill>
          <a:blip r:embed="rId1"/>
          <a:stretch>
            <a:fillRect/>
          </a:stretch>
        </p:blipFill>
        <p:spPr>
          <a:xfrm>
            <a:off x="2214563" y="3716338"/>
            <a:ext cx="4714875" cy="120015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0002" name="标题 64000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0003" name="文本占位符 640002"/>
          <p:cNvSpPr>
            <a:spLocks noGrp="1"/>
          </p:cNvSpPr>
          <p:nvPr>
            <p:ph type="body" idx="1"/>
          </p:nvPr>
        </p:nvSpPr>
        <p:spPr>
          <a:ln/>
        </p:spPr>
        <p:txBody>
          <a:bodyPr vert="horz" wrap="square" lIns="91440" tIns="45720" rIns="91440" bIns="45720" anchor="t" anchorCtr="0"/>
          <a:p>
            <a:pPr>
              <a:lnSpc>
                <a:spcPct val="130000"/>
              </a:lnSpc>
            </a:pPr>
            <a:endParaRPr lang="en-US" altLang="zh-CN" sz="2000" b="1" dirty="0">
              <a:latin typeface="Times New Roman" panose="02020603050405020304" pitchFamily="18" charset="0"/>
            </a:endParaRPr>
          </a:p>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有载品质因子为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有载时并联回路的谐振率为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电压增益的模为                                                             </a:t>
            </a:r>
            <a:r>
              <a:rPr lang="en-US" altLang="zh-CN" sz="2000" b="1">
                <a:latin typeface="Times New Roman" panose="02020603050405020304" pitchFamily="18" charset="0"/>
              </a:rPr>
              <a:t>(2. 36)</a:t>
            </a:r>
            <a:endParaRPr lang="en-US" altLang="zh-CN" sz="2000" b="1">
              <a:latin typeface="Times New Roman" panose="02020603050405020304" pitchFamily="18" charset="0"/>
            </a:endParaRPr>
          </a:p>
        </p:txBody>
      </p:sp>
      <p:sp>
        <p:nvSpPr>
          <p:cNvPr id="640004" name="矩形 64000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0005" name="矩形 64000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0006" name="矩形 64000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0007" name="图片 640006"/>
          <p:cNvPicPr>
            <a:picLocks noChangeAspect="1"/>
          </p:cNvPicPr>
          <p:nvPr/>
        </p:nvPicPr>
        <p:blipFill>
          <a:blip r:embed="rId1"/>
          <a:stretch>
            <a:fillRect/>
          </a:stretch>
        </p:blipFill>
        <p:spPr>
          <a:xfrm>
            <a:off x="4140200" y="2205038"/>
            <a:ext cx="2143125" cy="704850"/>
          </a:xfrm>
          <a:prstGeom prst="rect">
            <a:avLst/>
          </a:prstGeom>
          <a:noFill/>
          <a:ln w="9525">
            <a:noFill/>
          </a:ln>
        </p:spPr>
      </p:pic>
      <p:pic>
        <p:nvPicPr>
          <p:cNvPr id="640008" name="图片 640007"/>
          <p:cNvPicPr>
            <a:picLocks noChangeAspect="1"/>
          </p:cNvPicPr>
          <p:nvPr/>
        </p:nvPicPr>
        <p:blipFill>
          <a:blip r:embed="rId2"/>
          <a:stretch>
            <a:fillRect/>
          </a:stretch>
        </p:blipFill>
        <p:spPr>
          <a:xfrm>
            <a:off x="5292725" y="3124200"/>
            <a:ext cx="1905000" cy="609600"/>
          </a:xfrm>
          <a:prstGeom prst="rect">
            <a:avLst/>
          </a:prstGeom>
          <a:noFill/>
          <a:ln w="9525">
            <a:noFill/>
          </a:ln>
        </p:spPr>
      </p:pic>
      <p:pic>
        <p:nvPicPr>
          <p:cNvPr id="640009" name="图片 640008"/>
          <p:cNvPicPr>
            <a:picLocks noChangeAspect="1"/>
          </p:cNvPicPr>
          <p:nvPr/>
        </p:nvPicPr>
        <p:blipFill>
          <a:blip r:embed="rId3"/>
          <a:stretch>
            <a:fillRect/>
          </a:stretch>
        </p:blipFill>
        <p:spPr>
          <a:xfrm>
            <a:off x="4140200" y="3933825"/>
            <a:ext cx="2781300" cy="1019175"/>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1026" name="标题 64102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1027" name="文本占位符 64102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当回路谐振时，</a:t>
            </a:r>
            <a:r>
              <a:rPr lang="en-US" altLang="zh-CN" sz="2000" b="1">
                <a:latin typeface="Times New Roman" panose="02020603050405020304" pitchFamily="18" charset="0"/>
              </a:rPr>
              <a:t>f=f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a:t>
            </a:r>
            <a:r>
              <a:rPr lang="en-US" altLang="zh-CN" sz="2000" b="1" dirty="0">
                <a:latin typeface="Times New Roman" panose="02020603050405020304" pitchFamily="18" charset="0"/>
              </a:rPr>
              <a:t>△</a:t>
            </a:r>
            <a:r>
              <a:rPr lang="en-US" altLang="zh-CN" sz="2000" b="1">
                <a:latin typeface="Times New Roman" panose="02020603050405020304" pitchFamily="18" charset="0"/>
              </a:rPr>
              <a:t>f=0</a:t>
            </a:r>
            <a:r>
              <a:rPr lang="zh-CN" altLang="en-US" sz="2000" b="1" dirty="0">
                <a:latin typeface="Times New Roman" panose="02020603050405020304" pitchFamily="18" charset="0"/>
              </a:rPr>
              <a:t>时，放大器谐振电压增益为</a:t>
            </a: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(2. 37)</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其模为                                                                            </a:t>
            </a:r>
            <a:r>
              <a:rPr lang="en-US" altLang="zh-CN" sz="2000" b="1">
                <a:latin typeface="Times New Roman" panose="02020603050405020304" pitchFamily="18" charset="0"/>
              </a:rPr>
              <a:t>(2. 38)</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谐振放大器谐振时的电压增益最大。式中的负号，表示放大器输入电压与输出电压反相</a:t>
            </a:r>
            <a:r>
              <a:rPr lang="en-US" altLang="zh-CN" sz="2000" b="1">
                <a:latin typeface="Times New Roman" panose="02020603050405020304" pitchFamily="18" charset="0"/>
              </a:rPr>
              <a:t>(</a:t>
            </a:r>
            <a:r>
              <a:rPr lang="zh-CN" altLang="en-US" sz="2000" b="1" dirty="0">
                <a:latin typeface="Times New Roman" panose="02020603050405020304" pitchFamily="18" charset="0"/>
              </a:rPr>
              <a:t>有</a:t>
            </a:r>
            <a:r>
              <a:rPr lang="en-US" altLang="zh-CN" sz="2000" b="1">
                <a:latin typeface="Times New Roman" panose="02020603050405020304" pitchFamily="18" charset="0"/>
              </a:rPr>
              <a:t>180</a:t>
            </a:r>
            <a:r>
              <a:rPr lang="en-US" altLang="zh-CN" sz="2000" b="1"/>
              <a:t>°</a:t>
            </a:r>
            <a:r>
              <a:rPr lang="zh-CN" altLang="en-US" sz="2000" b="1" dirty="0">
                <a:latin typeface="Times New Roman" panose="02020603050405020304" pitchFamily="18" charset="0"/>
              </a:rPr>
              <a:t>的相位差</a:t>
            </a:r>
            <a:r>
              <a:rPr lang="en-US" altLang="zh-CN" sz="2000" b="1">
                <a:latin typeface="Times New Roman" panose="02020603050405020304" pitchFamily="18" charset="0"/>
              </a:rPr>
              <a:t>)</a:t>
            </a:r>
            <a:r>
              <a:rPr lang="zh-CN" altLang="en-US" sz="2000" b="1" dirty="0">
                <a:latin typeface="Times New Roman" panose="02020603050405020304" pitchFamily="18" charset="0"/>
              </a:rPr>
              <a:t>。谐振放大器的电压增益与</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 </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有关。</a:t>
            </a:r>
            <a:endParaRPr lang="zh-CN" altLang="en-US" sz="2000" b="1">
              <a:latin typeface="Times New Roman" panose="02020603050405020304" pitchFamily="18" charset="0"/>
            </a:endParaRPr>
          </a:p>
        </p:txBody>
      </p:sp>
      <p:sp>
        <p:nvSpPr>
          <p:cNvPr id="641028" name="矩形 64102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1029" name="矩形 64102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1030" name="矩形 64102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1031" name="图片 641030"/>
          <p:cNvPicPr>
            <a:picLocks noChangeAspect="1"/>
          </p:cNvPicPr>
          <p:nvPr/>
        </p:nvPicPr>
        <p:blipFill>
          <a:blip r:embed="rId1"/>
          <a:stretch>
            <a:fillRect/>
          </a:stretch>
        </p:blipFill>
        <p:spPr>
          <a:xfrm>
            <a:off x="4572000" y="2790825"/>
            <a:ext cx="1695450" cy="638175"/>
          </a:xfrm>
          <a:prstGeom prst="rect">
            <a:avLst/>
          </a:prstGeom>
          <a:noFill/>
          <a:ln w="9525">
            <a:noFill/>
          </a:ln>
        </p:spPr>
      </p:pic>
      <p:pic>
        <p:nvPicPr>
          <p:cNvPr id="641032" name="图片 641031"/>
          <p:cNvPicPr>
            <a:picLocks noChangeAspect="1"/>
          </p:cNvPicPr>
          <p:nvPr/>
        </p:nvPicPr>
        <p:blipFill>
          <a:blip r:embed="rId2"/>
          <a:stretch>
            <a:fillRect/>
          </a:stretch>
        </p:blipFill>
        <p:spPr>
          <a:xfrm>
            <a:off x="4356100" y="3530600"/>
            <a:ext cx="1809750" cy="619125"/>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2050" name="标题 64204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2051" name="文本占位符 64205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单调谐放大器的通频带</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式</a:t>
            </a:r>
            <a:r>
              <a:rPr lang="en-US" altLang="zh-CN" sz="2000" b="1">
                <a:latin typeface="Times New Roman" panose="02020603050405020304" pitchFamily="18" charset="0"/>
              </a:rPr>
              <a:t>(2. 36)</a:t>
            </a:r>
            <a:r>
              <a:rPr lang="zh-CN" altLang="en-US" sz="2000" b="1" dirty="0">
                <a:latin typeface="Times New Roman" panose="02020603050405020304" pitchFamily="18" charset="0"/>
              </a:rPr>
              <a:t>与式</a:t>
            </a:r>
            <a:r>
              <a:rPr lang="en-US" altLang="zh-CN" sz="2000" b="1">
                <a:latin typeface="Times New Roman" panose="02020603050405020304" pitchFamily="18" charset="0"/>
              </a:rPr>
              <a:t>(2. 38)</a:t>
            </a:r>
            <a:r>
              <a:rPr lang="zh-CN" altLang="en-US" sz="2000" b="1" dirty="0">
                <a:latin typeface="Times New Roman" panose="02020603050405020304" pitchFamily="18" charset="0"/>
              </a:rPr>
              <a:t>相比，可得单调谐放大器的谐振曲线数学表达式</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(2. 39)</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单调谐放大器的谐振曲线如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19</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令</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U0</a:t>
            </a:r>
            <a:r>
              <a:rPr lang="en-US" altLang="zh-CN" sz="2000" b="1">
                <a:latin typeface="Times New Roman" panose="02020603050405020304" pitchFamily="18" charset="0"/>
              </a:rPr>
              <a:t>|= 0. 707</a:t>
            </a:r>
            <a:r>
              <a:rPr lang="zh-CN" altLang="en-US" sz="2000" b="1" dirty="0">
                <a:latin typeface="Times New Roman" panose="02020603050405020304" pitchFamily="18" charset="0"/>
              </a:rPr>
              <a:t>，可求得单调谐放大器的通频带</a:t>
            </a:r>
            <a:r>
              <a:rPr lang="en-US" altLang="zh-CN" sz="2000" b="1">
                <a:latin typeface="Times New Roman" panose="02020603050405020304" pitchFamily="18" charset="0"/>
              </a:rPr>
              <a:t>BW</a:t>
            </a:r>
            <a:r>
              <a:rPr lang="en-US" altLang="zh-CN" sz="2000" b="1" baseline="-25000">
                <a:latin typeface="Times New Roman" panose="02020603050405020304" pitchFamily="18" charset="0"/>
              </a:rPr>
              <a:t>0.7</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(2. 40)</a:t>
            </a:r>
            <a:endParaRPr lang="en-US" altLang="zh-CN" sz="2000" b="1">
              <a:latin typeface="Times New Roman" panose="02020603050405020304" pitchFamily="18" charset="0"/>
            </a:endParaRPr>
          </a:p>
        </p:txBody>
      </p:sp>
      <p:sp>
        <p:nvSpPr>
          <p:cNvPr id="642052" name="矩形 64205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2053" name="矩形 64205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2054" name="矩形 64205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2055" name="图片 642054"/>
          <p:cNvPicPr>
            <a:picLocks noChangeAspect="1"/>
          </p:cNvPicPr>
          <p:nvPr/>
        </p:nvPicPr>
        <p:blipFill>
          <a:blip r:embed="rId2"/>
          <a:stretch>
            <a:fillRect/>
          </a:stretch>
        </p:blipFill>
        <p:spPr>
          <a:xfrm>
            <a:off x="3924300" y="3141663"/>
            <a:ext cx="2724150" cy="1228725"/>
          </a:xfrm>
          <a:prstGeom prst="rect">
            <a:avLst/>
          </a:prstGeom>
          <a:noFill/>
          <a:ln w="9525">
            <a:noFill/>
          </a:ln>
        </p:spPr>
      </p:pic>
      <p:pic>
        <p:nvPicPr>
          <p:cNvPr id="642056" name="图片 642055"/>
          <p:cNvPicPr>
            <a:picLocks noChangeAspect="1"/>
          </p:cNvPicPr>
          <p:nvPr/>
        </p:nvPicPr>
        <p:blipFill>
          <a:blip r:embed="rId3"/>
          <a:stretch>
            <a:fillRect/>
          </a:stretch>
        </p:blipFill>
        <p:spPr>
          <a:xfrm>
            <a:off x="3533775" y="5516563"/>
            <a:ext cx="2076450" cy="571500"/>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3074" name="标题 64307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3075" name="文本占位符 64307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显然，单调谐谐振放大器的通频带取决于回路的谐振频率</a:t>
            </a:r>
            <a:r>
              <a:rPr lang="en-US" altLang="zh-CN" sz="2000" b="1">
                <a:latin typeface="Times New Roman" panose="02020603050405020304" pitchFamily="18" charset="0"/>
              </a:rPr>
              <a:t>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以及有载品质因子</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。当</a:t>
            </a:r>
            <a:r>
              <a:rPr lang="en-US" altLang="zh-CN" sz="2000" b="1">
                <a:latin typeface="Times New Roman" panose="02020603050405020304" pitchFamily="18" charset="0"/>
              </a:rPr>
              <a:t>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确定时，</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越低，通频带越宽，如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20</a:t>
            </a:r>
            <a:r>
              <a:rPr lang="zh-CN" altLang="en-US" sz="2000" b="1" dirty="0">
                <a:latin typeface="Times New Roman" panose="02020603050405020304" pitchFamily="18" charset="0"/>
              </a:rPr>
              <a:t>所示。</a:t>
            </a:r>
            <a:endParaRPr lang="zh-CN" altLang="en-US"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由式</a:t>
            </a:r>
            <a:r>
              <a:rPr lang="en-US" altLang="zh-CN" sz="2000" b="1">
                <a:latin typeface="Times New Roman" panose="02020603050405020304" pitchFamily="18" charset="0"/>
              </a:rPr>
              <a:t>(2. 36)</a:t>
            </a:r>
            <a:r>
              <a:rPr lang="zh-CN" altLang="en-US" sz="2000" b="1" dirty="0">
                <a:latin typeface="Times New Roman" panose="02020603050405020304" pitchFamily="18" charset="0"/>
              </a:rPr>
              <a:t>可得</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(2.41)</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当</a:t>
            </a:r>
            <a:r>
              <a:rPr lang="en-US" altLang="zh-CN" sz="2000" b="1" err="1">
                <a:latin typeface="Times New Roman" panose="02020603050405020304" pitchFamily="18" charset="0"/>
              </a:rPr>
              <a:t>Y</a:t>
            </a:r>
            <a:r>
              <a:rPr lang="en-US" altLang="zh-CN" sz="2000" b="1" baseline="-25000" err="1">
                <a:latin typeface="Times New Roman" panose="02020603050405020304" pitchFamily="18" charset="0"/>
              </a:rPr>
              <a:t>fe</a:t>
            </a:r>
            <a:r>
              <a:rPr lang="zh-CN" altLang="en-US" sz="2000" b="1" dirty="0">
                <a:latin typeface="Times New Roman" panose="02020603050405020304" pitchFamily="18" charset="0"/>
              </a:rPr>
              <a:t>、</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a:t>
            </a:r>
            <a:r>
              <a:rPr lang="en-US" altLang="zh-CN" sz="2000" b="1">
                <a:latin typeface="Times New Roman" panose="02020603050405020304" pitchFamily="18" charset="0"/>
              </a:rPr>
              <a:t>C</a:t>
            </a:r>
            <a:r>
              <a:rPr lang="en-US" altLang="en-US" sz="2000" b="1" baseline="-25000">
                <a:latin typeface="Times New Roman" panose="02020603050405020304" pitchFamily="18" charset="0"/>
              </a:rPr>
              <a:t>∑</a:t>
            </a:r>
            <a:r>
              <a:rPr lang="zh-CN" altLang="en-US" sz="2000" b="1" dirty="0">
                <a:latin typeface="Times New Roman" panose="02020603050405020304" pitchFamily="18" charset="0"/>
              </a:rPr>
              <a:t>均为定值时，谐振放大器的增益与通频带的乘积为一常数，也就是说，通频带越宽，增益越小</a:t>
            </a:r>
            <a:r>
              <a:rPr lang="en-US" altLang="zh-CN" sz="2000" b="1">
                <a:latin typeface="Times New Roman" panose="02020603050405020304" pitchFamily="18" charset="0"/>
              </a:rPr>
              <a:t>;</a:t>
            </a:r>
            <a:r>
              <a:rPr lang="zh-CN" altLang="en-US" sz="2000" b="1" dirty="0">
                <a:latin typeface="Times New Roman" panose="02020603050405020304" pitchFamily="18" charset="0"/>
              </a:rPr>
              <a:t>反之，增益越大。</a:t>
            </a:r>
            <a:endParaRPr lang="zh-CN" altLang="en-US" sz="2000" b="1" dirty="0">
              <a:latin typeface="Times New Roman" panose="02020603050405020304" pitchFamily="18" charset="0"/>
            </a:endParaRPr>
          </a:p>
        </p:txBody>
      </p:sp>
      <p:sp>
        <p:nvSpPr>
          <p:cNvPr id="643076" name="矩形 64307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3077" name="矩形 64307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3078" name="矩形 64307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3079" name="图片 643078"/>
          <p:cNvPicPr>
            <a:picLocks noChangeAspect="1"/>
          </p:cNvPicPr>
          <p:nvPr/>
        </p:nvPicPr>
        <p:blipFill>
          <a:blip r:embed="rId2"/>
          <a:stretch>
            <a:fillRect/>
          </a:stretch>
        </p:blipFill>
        <p:spPr>
          <a:xfrm>
            <a:off x="3132138" y="3789363"/>
            <a:ext cx="3495675" cy="685800"/>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4098" name="标题 64409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4099" name="文本占位符 64409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(3)</a:t>
            </a:r>
            <a:r>
              <a:rPr lang="zh-CN" altLang="en-US" sz="2000" b="1" dirty="0">
                <a:latin typeface="Times New Roman" panose="02020603050405020304" pitchFamily="18" charset="0"/>
              </a:rPr>
              <a:t>单调谐放大器的选择性</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上式与式</a:t>
            </a:r>
            <a:r>
              <a:rPr lang="en-US" altLang="zh-CN" sz="2000" b="1">
                <a:latin typeface="Times New Roman" panose="02020603050405020304" pitchFamily="18" charset="0"/>
              </a:rPr>
              <a:t>(2. 40)</a:t>
            </a:r>
            <a:r>
              <a:rPr lang="zh-CN" altLang="en-US" sz="2000" b="1" dirty="0">
                <a:latin typeface="Times New Roman" panose="02020603050405020304" pitchFamily="18" charset="0"/>
              </a:rPr>
              <a:t>相比，得矩形系数</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(2. 42)</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上式说明，单调谐放大器的矩形系数远大于</a:t>
            </a:r>
            <a:r>
              <a:rPr lang="en-US" altLang="zh-CN" sz="2000" b="1">
                <a:latin typeface="Times New Roman" panose="02020603050405020304" pitchFamily="18" charset="0"/>
              </a:rPr>
              <a:t>1,</a:t>
            </a:r>
            <a:r>
              <a:rPr lang="zh-CN" altLang="en-US" sz="2000" b="1" dirty="0">
                <a:latin typeface="Times New Roman" panose="02020603050405020304" pitchFamily="18" charset="0"/>
              </a:rPr>
              <a:t>谐振曲线与矩形相差太远，故单调谐谐振放大器的选择性较差。</a:t>
            </a:r>
            <a:endParaRPr lang="zh-CN" altLang="en-US" sz="2000" b="1" dirty="0">
              <a:latin typeface="Times New Roman" panose="02020603050405020304" pitchFamily="18" charset="0"/>
            </a:endParaRPr>
          </a:p>
        </p:txBody>
      </p:sp>
      <p:sp>
        <p:nvSpPr>
          <p:cNvPr id="644100" name="矩形 64409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4101" name="矩形 64410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4102" name="矩形 64410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4103" name="图片 644102"/>
          <p:cNvPicPr>
            <a:picLocks noChangeAspect="1"/>
          </p:cNvPicPr>
          <p:nvPr/>
        </p:nvPicPr>
        <p:blipFill>
          <a:blip r:embed="rId1"/>
          <a:stretch>
            <a:fillRect/>
          </a:stretch>
        </p:blipFill>
        <p:spPr>
          <a:xfrm>
            <a:off x="3516313" y="2295525"/>
            <a:ext cx="3143250" cy="1781175"/>
          </a:xfrm>
          <a:prstGeom prst="rect">
            <a:avLst/>
          </a:prstGeom>
          <a:noFill/>
          <a:ln w="9525">
            <a:noFill/>
          </a:ln>
        </p:spPr>
      </p:pic>
      <p:pic>
        <p:nvPicPr>
          <p:cNvPr id="644104" name="图片 644103"/>
          <p:cNvPicPr>
            <a:picLocks noChangeAspect="1"/>
          </p:cNvPicPr>
          <p:nvPr/>
        </p:nvPicPr>
        <p:blipFill>
          <a:blip r:embed="rId2"/>
          <a:stretch>
            <a:fillRect/>
          </a:stretch>
        </p:blipFill>
        <p:spPr>
          <a:xfrm>
            <a:off x="3473450" y="4508500"/>
            <a:ext cx="3762375" cy="6477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9042" name="标题 59904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599043" name="文本占位符 599042"/>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1.</a:t>
            </a:r>
            <a:r>
              <a:rPr lang="zh-CN" altLang="en-US" sz="2000" b="1" dirty="0">
                <a:latin typeface="Times New Roman" panose="02020603050405020304" pitchFamily="18" charset="0"/>
              </a:rPr>
              <a:t>谐振增益</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放大器的谐振增益是指放大器在谐振频率上的电压增益，记为</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u0</a:t>
            </a:r>
            <a:r>
              <a:rPr lang="zh-CN" altLang="en-US" sz="2000" b="1" dirty="0">
                <a:latin typeface="Times New Roman" panose="02020603050405020304" pitchFamily="18" charset="0"/>
              </a:rPr>
              <a:t>，其值可用分贝</a:t>
            </a:r>
            <a:r>
              <a:rPr lang="en-US" altLang="zh-CN" sz="2000" b="1">
                <a:latin typeface="Times New Roman" panose="02020603050405020304" pitchFamily="18" charset="0"/>
              </a:rPr>
              <a:t>(dB)</a:t>
            </a:r>
            <a:r>
              <a:rPr lang="zh-CN" altLang="en-US" sz="2000" b="1" dirty="0">
                <a:latin typeface="Times New Roman" panose="02020603050405020304" pitchFamily="18" charset="0"/>
              </a:rPr>
              <a:t>表示。放大器的增益具有与谐振回路相似的谐振特性，如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a:t>
            </a:r>
            <a:r>
              <a:rPr lang="zh-CN" altLang="en-US" sz="2000" b="1" dirty="0">
                <a:latin typeface="Times New Roman" panose="02020603050405020304" pitchFamily="18" charset="0"/>
              </a:rPr>
              <a:t>所示。图中</a:t>
            </a:r>
            <a:r>
              <a:rPr lang="en-US" altLang="zh-CN" sz="2000" b="1" i="1">
                <a:latin typeface="Times New Roman" panose="02020603050405020304" pitchFamily="18" charset="0"/>
              </a:rPr>
              <a:t>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表示放大器的中心谐振频率，</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u0</a:t>
            </a:r>
            <a:r>
              <a:rPr lang="zh-CN" altLang="en-US" sz="2000" b="1" dirty="0">
                <a:latin typeface="Times New Roman" panose="02020603050405020304" pitchFamily="18" charset="0"/>
              </a:rPr>
              <a:t>表示相对电压增益。当输入信号的频率恰好等于</a:t>
            </a:r>
            <a:r>
              <a:rPr lang="en-US" altLang="zh-CN" sz="2000" b="1" i="1">
                <a:latin typeface="Times New Roman" panose="02020603050405020304" pitchFamily="18" charset="0"/>
              </a:rPr>
              <a:t>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时，放大器的增益最大。</a:t>
            </a:r>
            <a:endParaRPr lang="zh-CN" altLang="en-US" sz="2000" b="1" dirty="0">
              <a:latin typeface="Times New Roman" panose="02020603050405020304" pitchFamily="18" charset="0"/>
            </a:endParaRPr>
          </a:p>
        </p:txBody>
      </p:sp>
      <p:sp>
        <p:nvSpPr>
          <p:cNvPr id="599044" name="矩形 59904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99045" name="矩形 59904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599046" name="矩形 59904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22" name="标题 64512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5123" name="文本占位符 64512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(4)</a:t>
            </a:r>
            <a:r>
              <a:rPr lang="zh-CN" altLang="en-US" sz="2000" b="1" dirty="0">
                <a:latin typeface="Times New Roman" panose="02020603050405020304" pitchFamily="18" charset="0"/>
              </a:rPr>
              <a:t>功率增益</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    </a:t>
            </a:r>
            <a:r>
              <a:rPr lang="en-US" altLang="zh-CN" sz="2000" b="1">
                <a:latin typeface="Times New Roman" panose="02020603050405020304" pitchFamily="18" charset="0"/>
              </a:rPr>
              <a:t>P</a:t>
            </a:r>
            <a:r>
              <a:rPr lang="en-US" altLang="zh-CN" sz="2000" b="1" baseline="-25000">
                <a:latin typeface="Times New Roman" panose="02020603050405020304" pitchFamily="18" charset="0"/>
              </a:rPr>
              <a:t>i</a:t>
            </a:r>
            <a:r>
              <a:rPr lang="en-US" altLang="zh-CN" sz="2000" b="1">
                <a:latin typeface="Times New Roman" panose="02020603050405020304" pitchFamily="18" charset="0"/>
              </a:rPr>
              <a:t>——</a:t>
            </a:r>
            <a:r>
              <a:rPr lang="zh-CN" altLang="en-US" sz="2000" b="1" dirty="0">
                <a:latin typeface="Times New Roman" panose="02020603050405020304" pitchFamily="18" charset="0"/>
              </a:rPr>
              <a:t>放大器的输入功率</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P</a:t>
            </a:r>
            <a:r>
              <a:rPr lang="en-US" altLang="zh-CN" sz="2000" b="1" baseline="-25000">
                <a:latin typeface="Times New Roman" panose="02020603050405020304" pitchFamily="18" charset="0"/>
              </a:rPr>
              <a:t>o</a:t>
            </a:r>
            <a:r>
              <a:rPr lang="en-US" altLang="zh-CN" sz="2000" b="1">
                <a:latin typeface="Times New Roman" panose="02020603050405020304" pitchFamily="18" charset="0"/>
              </a:rPr>
              <a:t>——</a:t>
            </a:r>
            <a:r>
              <a:rPr lang="zh-CN" altLang="en-US" sz="2000" b="1" dirty="0">
                <a:latin typeface="Times New Roman" panose="02020603050405020304" pitchFamily="18" charset="0"/>
              </a:rPr>
              <a:t>输出端负载</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L</a:t>
            </a:r>
            <a:r>
              <a:rPr lang="zh-CN" altLang="en-US" sz="2000" b="1" dirty="0">
                <a:latin typeface="Times New Roman" panose="02020603050405020304" pitchFamily="18" charset="0"/>
              </a:rPr>
              <a:t>上所获得的功率。</a:t>
            </a:r>
            <a:endParaRPr lang="zh-CN" altLang="en-US" sz="2000" b="1" dirty="0">
              <a:latin typeface="Times New Roman" panose="02020603050405020304" pitchFamily="18" charset="0"/>
            </a:endParaRPr>
          </a:p>
        </p:txBody>
      </p:sp>
      <p:sp>
        <p:nvSpPr>
          <p:cNvPr id="645124" name="矩形 64512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5125" name="矩形 64512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5126" name="矩形 64512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5127" name="图片 645126"/>
          <p:cNvPicPr>
            <a:picLocks noChangeAspect="1"/>
          </p:cNvPicPr>
          <p:nvPr/>
        </p:nvPicPr>
        <p:blipFill>
          <a:blip r:embed="rId1"/>
          <a:stretch>
            <a:fillRect/>
          </a:stretch>
        </p:blipFill>
        <p:spPr>
          <a:xfrm>
            <a:off x="3643313" y="2349500"/>
            <a:ext cx="1857375" cy="1257300"/>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6146" name="标题 64614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6147" name="文本占位符 64614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在满足匹配</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1</a:t>
            </a:r>
            <a:r>
              <a:rPr lang="en-US" altLang="zh-CN" sz="2000" b="1" baseline="30000">
                <a:latin typeface="Times New Roman" panose="02020603050405020304" pitchFamily="18" charset="0"/>
              </a:rPr>
              <a:t>2</a:t>
            </a:r>
            <a:r>
              <a:rPr lang="en-US" altLang="zh-CN" sz="2000" b="1">
                <a:latin typeface="Times New Roman" panose="02020603050405020304" pitchFamily="18" charset="0"/>
              </a:rPr>
              <a:t>g</a:t>
            </a:r>
            <a:r>
              <a:rPr lang="en-US" altLang="zh-CN" sz="2000" b="1" baseline="-25000">
                <a:latin typeface="Times New Roman" panose="02020603050405020304" pitchFamily="18" charset="0"/>
              </a:rPr>
              <a:t>oe</a:t>
            </a:r>
            <a:r>
              <a:rPr lang="en-US" altLang="zh-CN" sz="2000" b="1">
                <a:latin typeface="Times New Roman" panose="02020603050405020304" pitchFamily="18" charset="0"/>
              </a:rPr>
              <a:t>= n</a:t>
            </a:r>
            <a:r>
              <a:rPr lang="en-US" altLang="zh-CN" sz="2000" b="1" baseline="-25000">
                <a:latin typeface="Times New Roman" panose="02020603050405020304" pitchFamily="18" charset="0"/>
              </a:rPr>
              <a:t>2</a:t>
            </a:r>
            <a:r>
              <a:rPr lang="en-US" altLang="zh-CN" sz="2000" b="1" baseline="30000">
                <a:latin typeface="Times New Roman" panose="02020603050405020304" pitchFamily="18" charset="0"/>
              </a:rPr>
              <a:t>2</a:t>
            </a:r>
            <a:r>
              <a:rPr lang="en-US" altLang="zh-CN" sz="2000" b="1">
                <a:latin typeface="Times New Roman" panose="02020603050405020304" pitchFamily="18" charset="0"/>
              </a:rPr>
              <a:t>g</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的条件下，并考虑到回路的固有损耗，可由下式计算实际的功率增益</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(2. 43)</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上式是回路无损耗又匹配时，晶体管能给出的最大功率。</a:t>
            </a:r>
            <a:endParaRPr lang="zh-CN" altLang="en-US" sz="2000" b="1" dirty="0">
              <a:latin typeface="Times New Roman" panose="02020603050405020304" pitchFamily="18" charset="0"/>
            </a:endParaRPr>
          </a:p>
        </p:txBody>
      </p:sp>
      <p:sp>
        <p:nvSpPr>
          <p:cNvPr id="646148" name="矩形 64614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6149" name="矩形 64614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6150" name="矩形 64614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46151" name="图片 646150"/>
          <p:cNvPicPr>
            <a:picLocks noChangeAspect="1"/>
          </p:cNvPicPr>
          <p:nvPr/>
        </p:nvPicPr>
        <p:blipFill>
          <a:blip r:embed="rId1"/>
          <a:stretch>
            <a:fillRect/>
          </a:stretch>
        </p:blipFill>
        <p:spPr>
          <a:xfrm>
            <a:off x="3708400" y="2724150"/>
            <a:ext cx="2171700" cy="140970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7170" name="标题 64716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7171" name="文本占位符 64717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单调谐放大器的稳定性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由于晶体管集电极和基极之间存在结电容</a:t>
            </a:r>
            <a:r>
              <a:rPr lang="en-US" altLang="zh-CN" sz="2000" b="1" err="1">
                <a:latin typeface="Times New Roman" panose="02020603050405020304" pitchFamily="18" charset="0"/>
              </a:rPr>
              <a:t>C</a:t>
            </a:r>
            <a:r>
              <a:rPr lang="en-US" altLang="zh-CN" sz="2000" b="1" err="1"/>
              <a:t>′</a:t>
            </a:r>
            <a:r>
              <a:rPr lang="en-US" altLang="zh-CN" sz="2000" b="1" baseline="-25000" err="1">
                <a:latin typeface="Times New Roman" panose="02020603050405020304" pitchFamily="18" charset="0"/>
              </a:rPr>
              <a:t>be</a:t>
            </a:r>
            <a:r>
              <a:rPr lang="en-US" altLang="zh-CN" sz="2000" b="1"/>
              <a:t> </a:t>
            </a:r>
            <a:r>
              <a:rPr lang="zh-CN" altLang="en-US" sz="2000" b="1" dirty="0">
                <a:latin typeface="Times New Roman" panose="02020603050405020304" pitchFamily="18" charset="0"/>
              </a:rPr>
              <a:t>，其值虽然很小</a:t>
            </a:r>
            <a:r>
              <a:rPr lang="en-US" altLang="zh-CN" sz="2000" b="1">
                <a:latin typeface="Times New Roman" panose="02020603050405020304" pitchFamily="18" charset="0"/>
              </a:rPr>
              <a:t>(</a:t>
            </a:r>
            <a:r>
              <a:rPr lang="zh-CN" altLang="en-US" sz="2000" b="1" dirty="0">
                <a:latin typeface="Times New Roman" panose="02020603050405020304" pitchFamily="18" charset="0"/>
              </a:rPr>
              <a:t>只有几个皮法</a:t>
            </a:r>
            <a:r>
              <a:rPr lang="en-US" altLang="zh-CN" sz="2000" b="1">
                <a:latin typeface="Times New Roman" panose="02020603050405020304" pitchFamily="18" charset="0"/>
              </a:rPr>
              <a:t>)</a:t>
            </a:r>
            <a:r>
              <a:rPr lang="zh-CN" altLang="en-US" sz="2000" b="1" dirty="0">
                <a:latin typeface="Times New Roman" panose="02020603050405020304" pitchFamily="18" charset="0"/>
              </a:rPr>
              <a:t>，但高频工作时仍然使放大器输出和输入之间形成反馈通路</a:t>
            </a:r>
            <a:r>
              <a:rPr lang="en-US" altLang="zh-CN" sz="2000" b="1">
                <a:latin typeface="Times New Roman" panose="02020603050405020304" pitchFamily="18" charset="0"/>
              </a:rPr>
              <a:t>(</a:t>
            </a:r>
            <a:r>
              <a:rPr lang="zh-CN" altLang="en-US" sz="2000" b="1" dirty="0">
                <a:latin typeface="Times New Roman" panose="02020603050405020304" pitchFamily="18" charset="0"/>
              </a:rPr>
              <a:t>称为内反馈</a:t>
            </a:r>
            <a:r>
              <a:rPr lang="en-US" altLang="zh-CN" sz="2000" b="1">
                <a:latin typeface="Times New Roman" panose="02020603050405020304" pitchFamily="18" charset="0"/>
              </a:rPr>
              <a:t>)</a:t>
            </a:r>
            <a:r>
              <a:rPr lang="zh-CN" altLang="en-US" sz="2000" b="1" dirty="0">
                <a:latin typeface="Times New Roman" panose="02020603050405020304" pitchFamily="18" charset="0"/>
              </a:rPr>
              <a:t>，再加上谐振放大器中</a:t>
            </a:r>
            <a:r>
              <a:rPr lang="en-US" altLang="zh-CN" sz="2000" b="1">
                <a:latin typeface="Times New Roman" panose="02020603050405020304" pitchFamily="18" charset="0"/>
              </a:rPr>
              <a:t>LG</a:t>
            </a:r>
            <a:r>
              <a:rPr lang="zh-CN" altLang="en-US" sz="2000" b="1" dirty="0">
                <a:latin typeface="Times New Roman" panose="02020603050405020304" pitchFamily="18" charset="0"/>
              </a:rPr>
              <a:t>谐振回路阻抗的大小及性质随频率剧烈变化的特性使这种内反馈随频率变化而剧烈变化，使放大器的幅频特性曲线发生变形，增益、通频带、选择性等都发生变化，严重时会在某频率点满足自激条件，放大器将产生自激振荡，破坏放大器的正常工作。谐振放大器工作频率越高，</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谐振回路有载品质因数越高</a:t>
            </a:r>
            <a:r>
              <a:rPr lang="en-US" altLang="zh-CN" sz="2000" b="1">
                <a:latin typeface="Times New Roman" panose="02020603050405020304" pitchFamily="18" charset="0"/>
              </a:rPr>
              <a:t>(</a:t>
            </a:r>
            <a:r>
              <a:rPr lang="zh-CN" altLang="en-US" sz="2000" b="1" dirty="0">
                <a:latin typeface="Times New Roman" panose="02020603050405020304" pitchFamily="18" charset="0"/>
              </a:rPr>
              <a:t>即谐振增益越高</a:t>
            </a:r>
            <a:r>
              <a:rPr lang="en-US" altLang="zh-CN" sz="2000" b="1">
                <a:latin typeface="Times New Roman" panose="02020603050405020304" pitchFamily="18" charset="0"/>
              </a:rPr>
              <a:t>)</a:t>
            </a:r>
            <a:r>
              <a:rPr lang="zh-CN" altLang="en-US" sz="2000" b="1" dirty="0">
                <a:latin typeface="Times New Roman" panose="02020603050405020304" pitchFamily="18" charset="0"/>
              </a:rPr>
              <a:t>，放大器的工作就越不稳定。</a:t>
            </a:r>
            <a:endParaRPr lang="zh-CN" altLang="en-US" sz="2000" b="1" dirty="0">
              <a:latin typeface="Times New Roman" panose="02020603050405020304" pitchFamily="18" charset="0"/>
            </a:endParaRPr>
          </a:p>
        </p:txBody>
      </p:sp>
      <p:sp>
        <p:nvSpPr>
          <p:cNvPr id="647172" name="矩形 64717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7173" name="矩形 64717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7174" name="矩形 64717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8194" name="标题 64819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8195" name="文本占位符 64819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为了减小内反馈的影响，提高谐振放大器工作稳定性，常采用共射</a:t>
            </a:r>
            <a:r>
              <a:rPr lang="en-US" altLang="zh-CN" sz="2000" b="1">
                <a:latin typeface="Times New Roman" panose="02020603050405020304" pitchFamily="18" charset="0"/>
              </a:rPr>
              <a:t>-</a:t>
            </a:r>
            <a:r>
              <a:rPr lang="zh-CN" altLang="en-US" sz="2000" b="1" dirty="0">
                <a:latin typeface="Times New Roman" panose="02020603050405020304" pitchFamily="18" charset="0"/>
              </a:rPr>
              <a:t>共基组合电路构成调谐放大器，其交流通路如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21</a:t>
            </a:r>
            <a:r>
              <a:rPr lang="zh-CN" altLang="en-US" sz="2000" b="1" dirty="0">
                <a:latin typeface="Times New Roman" panose="02020603050405020304" pitchFamily="18" charset="0"/>
              </a:rPr>
              <a:t>所示。图中，</a:t>
            </a:r>
            <a:r>
              <a:rPr lang="en-US" altLang="zh-CN" sz="2000" b="1">
                <a:latin typeface="Times New Roman" panose="02020603050405020304" pitchFamily="18" charset="0"/>
              </a:rPr>
              <a:t>V</a:t>
            </a:r>
            <a:r>
              <a:rPr lang="en-US" altLang="zh-CN" sz="2000" b="1" baseline="-25000">
                <a:latin typeface="Times New Roman" panose="02020603050405020304" pitchFamily="18" charset="0"/>
              </a:rPr>
              <a:t>1</a:t>
            </a:r>
            <a:r>
              <a:rPr lang="zh-CN" altLang="en-US" sz="2000" b="1" dirty="0">
                <a:latin typeface="Times New Roman" panose="02020603050405020304" pitchFamily="18" charset="0"/>
              </a:rPr>
              <a:t>接成共射组态，</a:t>
            </a:r>
            <a:r>
              <a:rPr lang="en-US" altLang="zh-CN" sz="2000" b="1">
                <a:latin typeface="Times New Roman" panose="02020603050405020304" pitchFamily="18" charset="0"/>
              </a:rPr>
              <a:t>V</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接成共基组态，由于共基电路输入阻抗很小，使共射电路的输出小，因此通过内反馈对输入端产生的影响小，故可提高放大器的稳定性。</a:t>
            </a:r>
            <a:endParaRPr lang="zh-CN" altLang="en-US" sz="2000" b="1" dirty="0">
              <a:latin typeface="Times New Roman" panose="02020603050405020304" pitchFamily="18" charset="0"/>
            </a:endParaRPr>
          </a:p>
        </p:txBody>
      </p:sp>
      <p:sp>
        <p:nvSpPr>
          <p:cNvPr id="648196" name="矩形 64819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8197" name="矩形 64819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8198" name="矩形 64819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9218" name="标题 64921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49219" name="文本占位符 649218"/>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2. 2. 3</a:t>
            </a:r>
            <a:r>
              <a:rPr lang="zh-CN" altLang="en-US" b="1" dirty="0">
                <a:latin typeface="Times New Roman" panose="02020603050405020304" pitchFamily="18" charset="0"/>
              </a:rPr>
              <a:t>多级单调谐回路谐振放大器</a:t>
            </a:r>
            <a:endParaRPr lang="zh-CN" altLang="en-US"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若单级调谐放大器的增益不能满足要求，可采用多级单调谐放大器级联。将</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13</a:t>
            </a:r>
            <a:r>
              <a:rPr lang="zh-CN" altLang="en-US" sz="2000" b="1" dirty="0">
                <a:latin typeface="Times New Roman" panose="02020603050405020304" pitchFamily="18" charset="0"/>
              </a:rPr>
              <a:t>中晶体管</a:t>
            </a:r>
            <a:r>
              <a:rPr lang="en-US" altLang="zh-CN" sz="2000" b="1">
                <a:latin typeface="Times New Roman" panose="02020603050405020304" pitchFamily="18" charset="0"/>
              </a:rPr>
              <a:t>V</a:t>
            </a:r>
            <a:r>
              <a:rPr lang="en-US" altLang="zh-CN" sz="2000" b="1" baseline="-25000">
                <a:latin typeface="Times New Roman" panose="02020603050405020304" pitchFamily="18" charset="0"/>
              </a:rPr>
              <a:t>2</a:t>
            </a:r>
            <a:r>
              <a:rPr lang="zh-CN" altLang="en-US" sz="2000" b="1" dirty="0">
                <a:latin typeface="Times New Roman" panose="02020603050405020304" pitchFamily="18" charset="0"/>
              </a:rPr>
              <a:t>集电极上加一个谐振回路，就可得双级单调谐放大电路，如</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2 - 22</a:t>
            </a:r>
            <a:r>
              <a:rPr lang="zh-CN" altLang="en-US" sz="2000" b="1" dirty="0">
                <a:latin typeface="Times New Roman" panose="02020603050405020304" pitchFamily="18" charset="0"/>
              </a:rPr>
              <a:t>所示。下曲分析多级单调谐回路谐振放大器的性能指标。</a:t>
            </a:r>
            <a:endParaRPr lang="zh-CN" altLang="en-US" sz="2000" b="1" dirty="0">
              <a:latin typeface="Times New Roman" panose="02020603050405020304" pitchFamily="18" charset="0"/>
            </a:endParaRPr>
          </a:p>
        </p:txBody>
      </p:sp>
      <p:sp>
        <p:nvSpPr>
          <p:cNvPr id="649220" name="矩形 64921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49221" name="矩形 64922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49222" name="矩形 64922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0242" name="标题 65024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50243" name="文本占位符 650242"/>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1.</a:t>
            </a:r>
            <a:r>
              <a:rPr lang="zh-CN" altLang="en-US" sz="2000" b="1" dirty="0">
                <a:latin typeface="Times New Roman" panose="02020603050405020304" pitchFamily="18" charset="0"/>
              </a:rPr>
              <a:t>电压增益</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设有</a:t>
            </a:r>
            <a:r>
              <a:rPr lang="en-US" altLang="zh-CN" sz="2000" b="1">
                <a:latin typeface="Times New Roman" panose="02020603050405020304" pitchFamily="18" charset="0"/>
              </a:rPr>
              <a:t>n</a:t>
            </a:r>
            <a:r>
              <a:rPr lang="zh-CN" altLang="en-US" sz="2000" b="1" dirty="0">
                <a:latin typeface="Times New Roman" panose="02020603050405020304" pitchFamily="18" charset="0"/>
              </a:rPr>
              <a:t>级单调谐放大器相互级联，且各级的电压增益相同，即</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则级联后放大器的总电压增益为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(2. 44)</a:t>
            </a:r>
            <a:endParaRPr lang="en-US" altLang="zh-CN" sz="2000" b="1">
              <a:latin typeface="Times New Roman" panose="02020603050405020304" pitchFamily="18" charset="0"/>
            </a:endParaRPr>
          </a:p>
        </p:txBody>
      </p:sp>
      <p:sp>
        <p:nvSpPr>
          <p:cNvPr id="650244" name="矩形 65024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0245" name="矩形 65024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0246" name="矩形 65024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50247" name="图片 650246"/>
          <p:cNvPicPr>
            <a:picLocks noChangeAspect="1"/>
          </p:cNvPicPr>
          <p:nvPr/>
        </p:nvPicPr>
        <p:blipFill>
          <a:blip r:embed="rId1"/>
          <a:stretch>
            <a:fillRect/>
          </a:stretch>
        </p:blipFill>
        <p:spPr>
          <a:xfrm>
            <a:off x="3371850" y="3290888"/>
            <a:ext cx="2400300" cy="276225"/>
          </a:xfrm>
          <a:prstGeom prst="rect">
            <a:avLst/>
          </a:prstGeom>
          <a:noFill/>
          <a:ln w="9525">
            <a:noFill/>
          </a:ln>
        </p:spPr>
      </p:pic>
      <p:pic>
        <p:nvPicPr>
          <p:cNvPr id="650248" name="图片 650247"/>
          <p:cNvPicPr>
            <a:picLocks noChangeAspect="1"/>
          </p:cNvPicPr>
          <p:nvPr/>
        </p:nvPicPr>
        <p:blipFill>
          <a:blip r:embed="rId2"/>
          <a:stretch>
            <a:fillRect/>
          </a:stretch>
        </p:blipFill>
        <p:spPr>
          <a:xfrm>
            <a:off x="2771775" y="4149725"/>
            <a:ext cx="4619625" cy="1724025"/>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1266" name="标题 65126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51267" name="文本占位符 65126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谐振时，电压增益为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(2. 45)</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电压增益谐振曲线数学表达式为</a:t>
            </a: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(2. 46)</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从式</a:t>
            </a:r>
            <a:r>
              <a:rPr lang="en-US" altLang="zh-CN" sz="2000" b="1">
                <a:latin typeface="Times New Roman" panose="02020603050405020304" pitchFamily="18" charset="0"/>
              </a:rPr>
              <a:t>(2. 44)</a:t>
            </a:r>
            <a:r>
              <a:rPr lang="zh-CN" altLang="en-US" sz="2000" b="1" dirty="0">
                <a:latin typeface="Times New Roman" panose="02020603050405020304" pitchFamily="18" charset="0"/>
              </a:rPr>
              <a:t>可以看出，级联后总电压增益是单级电压增益的</a:t>
            </a:r>
            <a:r>
              <a:rPr lang="en-US" altLang="zh-CN" sz="2000" b="1">
                <a:latin typeface="Times New Roman" panose="02020603050405020304" pitchFamily="18" charset="0"/>
              </a:rPr>
              <a:t>n</a:t>
            </a:r>
            <a:r>
              <a:rPr lang="zh-CN" altLang="en-US" sz="2000" b="1" dirty="0">
                <a:latin typeface="Times New Roman" panose="02020603050405020304" pitchFamily="18" charset="0"/>
              </a:rPr>
              <a:t>次方。在</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23</a:t>
            </a:r>
            <a:r>
              <a:rPr lang="zh-CN" altLang="en-US" sz="2000" b="1" dirty="0">
                <a:latin typeface="Times New Roman" panose="02020603050405020304" pitchFamily="18" charset="0"/>
              </a:rPr>
              <a:t>中，</a:t>
            </a:r>
            <a:r>
              <a:rPr lang="en-US" altLang="zh-CN" sz="2000" b="1">
                <a:latin typeface="Times New Roman" panose="02020603050405020304" pitchFamily="18" charset="0"/>
              </a:rPr>
              <a:t>n=1</a:t>
            </a:r>
            <a:r>
              <a:rPr lang="zh-CN" altLang="en-US" sz="2000" b="1" dirty="0">
                <a:latin typeface="Times New Roman" panose="02020603050405020304" pitchFamily="18" charset="0"/>
              </a:rPr>
              <a:t>是单级单调谐放大器电压增益谐振曲线</a:t>
            </a:r>
            <a:r>
              <a:rPr lang="en-US" altLang="zh-CN" sz="2000" b="1">
                <a:latin typeface="Times New Roman" panose="02020603050405020304" pitchFamily="18" charset="0"/>
              </a:rPr>
              <a:t>;n=2</a:t>
            </a:r>
            <a:r>
              <a:rPr lang="zh-CN" altLang="en-US" sz="2000" b="1" dirty="0">
                <a:latin typeface="Times New Roman" panose="02020603050405020304" pitchFamily="18" charset="0"/>
              </a:rPr>
              <a:t>是双级单调谐放大器电压增益谐振曲线</a:t>
            </a:r>
            <a:r>
              <a:rPr lang="en-US" altLang="zh-CN" sz="2000" b="1">
                <a:latin typeface="Times New Roman" panose="02020603050405020304" pitchFamily="18" charset="0"/>
              </a:rPr>
              <a:t>;n=3</a:t>
            </a:r>
            <a:r>
              <a:rPr lang="zh-CN" altLang="en-US" sz="2000" b="1" dirty="0">
                <a:latin typeface="Times New Roman" panose="02020603050405020304" pitchFamily="18" charset="0"/>
              </a:rPr>
              <a:t>是三级单调谐放大器电压增益谐振曲线。</a:t>
            </a:r>
            <a:endParaRPr lang="zh-CN" altLang="en-US" sz="2000" b="1" dirty="0">
              <a:latin typeface="Times New Roman" panose="02020603050405020304" pitchFamily="18" charset="0"/>
            </a:endParaRPr>
          </a:p>
        </p:txBody>
      </p:sp>
      <p:sp>
        <p:nvSpPr>
          <p:cNvPr id="651268" name="矩形 65126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1269" name="矩形 65126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1270" name="矩形 65126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51271" name="图片 651270"/>
          <p:cNvPicPr>
            <a:picLocks noChangeAspect="1"/>
          </p:cNvPicPr>
          <p:nvPr/>
        </p:nvPicPr>
        <p:blipFill>
          <a:blip r:embed="rId2"/>
          <a:stretch>
            <a:fillRect/>
          </a:stretch>
        </p:blipFill>
        <p:spPr>
          <a:xfrm>
            <a:off x="5580063" y="2205038"/>
            <a:ext cx="1962150" cy="647700"/>
          </a:xfrm>
          <a:prstGeom prst="rect">
            <a:avLst/>
          </a:prstGeom>
          <a:noFill/>
          <a:ln w="9525">
            <a:noFill/>
          </a:ln>
        </p:spPr>
      </p:pic>
      <p:pic>
        <p:nvPicPr>
          <p:cNvPr id="651272" name="图片 651271"/>
          <p:cNvPicPr>
            <a:picLocks noChangeAspect="1"/>
          </p:cNvPicPr>
          <p:nvPr/>
        </p:nvPicPr>
        <p:blipFill>
          <a:blip r:embed="rId3"/>
          <a:stretch>
            <a:fillRect/>
          </a:stretch>
        </p:blipFill>
        <p:spPr>
          <a:xfrm>
            <a:off x="4284663" y="3141663"/>
            <a:ext cx="2838450" cy="1104900"/>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2290" name="标题 65228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52291" name="文本占位符 65229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通频带</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令式</a:t>
            </a:r>
            <a:r>
              <a:rPr lang="en-US" altLang="zh-CN" sz="2000" b="1">
                <a:latin typeface="Times New Roman" panose="02020603050405020304" pitchFamily="18" charset="0"/>
              </a:rPr>
              <a:t>(2. 45 )</a:t>
            </a:r>
            <a:r>
              <a:rPr lang="zh-CN" altLang="en-US" sz="2000" b="1" dirty="0">
                <a:latin typeface="Times New Roman" panose="02020603050405020304" pitchFamily="18" charset="0"/>
              </a:rPr>
              <a:t>等于</a:t>
            </a:r>
            <a:r>
              <a:rPr lang="en-US" altLang="zh-CN" sz="2000" b="1">
                <a:latin typeface="Times New Roman" panose="02020603050405020304" pitchFamily="18" charset="0"/>
              </a:rPr>
              <a:t>0. 707</a:t>
            </a:r>
            <a:r>
              <a:rPr lang="zh-CN" altLang="en-US" sz="2000" b="1" dirty="0">
                <a:latin typeface="Times New Roman" panose="02020603050405020304" pitchFamily="18" charset="0"/>
              </a:rPr>
              <a:t>，可得</a:t>
            </a:r>
            <a:r>
              <a:rPr lang="en-US" altLang="zh-CN" sz="2000" b="1">
                <a:latin typeface="Times New Roman" panose="02020603050405020304" pitchFamily="18" charset="0"/>
              </a:rPr>
              <a:t>n</a:t>
            </a:r>
            <a:r>
              <a:rPr lang="zh-CN" altLang="en-US" sz="2000" b="1" dirty="0">
                <a:latin typeface="Times New Roman" panose="02020603050405020304" pitchFamily="18" charset="0"/>
              </a:rPr>
              <a:t>级级联放大器的总通频带为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(2. 47)</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a:t>
            </a:r>
            <a:r>
              <a:rPr lang="en-US" altLang="zh-CN" sz="2000" b="1">
                <a:latin typeface="Times New Roman" panose="02020603050405020304" pitchFamily="18" charset="0"/>
              </a:rPr>
              <a:t>f</a:t>
            </a:r>
            <a:r>
              <a:rPr lang="en-US" altLang="zh-CN" sz="2000" b="1" baseline="-25000">
                <a:latin typeface="Times New Roman" panose="02020603050405020304" pitchFamily="18" charset="0"/>
              </a:rPr>
              <a:t>0</a:t>
            </a:r>
            <a:r>
              <a:rPr lang="en-US" altLang="zh-CN" sz="2000" b="1">
                <a:latin typeface="Times New Roman" panose="02020603050405020304" pitchFamily="18" charset="0"/>
              </a:rPr>
              <a:t>/Q</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是单级单调谐放大器通频带。</a:t>
            </a:r>
            <a:endParaRPr lang="zh-CN" altLang="en-US" sz="2000" b="1" dirty="0">
              <a:latin typeface="Times New Roman" panose="02020603050405020304" pitchFamily="18" charset="0"/>
            </a:endParaRPr>
          </a:p>
        </p:txBody>
      </p:sp>
      <p:sp>
        <p:nvSpPr>
          <p:cNvPr id="652292" name="矩形 65229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2293" name="矩形 65229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2294" name="矩形 65229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52295" name="图片 652294"/>
          <p:cNvPicPr>
            <a:picLocks noChangeAspect="1"/>
          </p:cNvPicPr>
          <p:nvPr/>
        </p:nvPicPr>
        <p:blipFill>
          <a:blip r:embed="rId1"/>
          <a:stretch>
            <a:fillRect/>
          </a:stretch>
        </p:blipFill>
        <p:spPr>
          <a:xfrm>
            <a:off x="4067175" y="3081338"/>
            <a:ext cx="2238375" cy="695325"/>
          </a:xfrm>
          <a:prstGeom prst="rect">
            <a:avLst/>
          </a:prstGeom>
          <a:noFill/>
          <a:ln w="9525">
            <a:noFill/>
          </a:ln>
        </p:spPr>
      </p:pic>
      <p:pic>
        <p:nvPicPr>
          <p:cNvPr id="652296" name="图片 652295"/>
          <p:cNvPicPr>
            <a:picLocks noChangeAspect="1"/>
          </p:cNvPicPr>
          <p:nvPr/>
        </p:nvPicPr>
        <p:blipFill>
          <a:blip r:embed="rId1"/>
          <a:stretch>
            <a:fillRect/>
          </a:stretch>
        </p:blipFill>
        <p:spPr>
          <a:xfrm>
            <a:off x="3924300" y="3068638"/>
            <a:ext cx="2238375" cy="69532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3314" name="标题 65331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2.2  </a:t>
            </a:r>
            <a:r>
              <a:rPr lang="zh-CN" altLang="en-US" b="1" dirty="0">
                <a:solidFill>
                  <a:schemeClr val="tx1"/>
                </a:solidFill>
                <a:latin typeface="Times New Roman" panose="02020603050405020304" pitchFamily="18" charset="0"/>
              </a:rPr>
              <a:t>小信号选频放大器</a:t>
            </a:r>
            <a:endParaRPr lang="zh-CN" altLang="en-US" b="1" dirty="0">
              <a:solidFill>
                <a:schemeClr val="tx1"/>
              </a:solidFill>
              <a:latin typeface="Times New Roman" panose="02020603050405020304" pitchFamily="18" charset="0"/>
            </a:endParaRPr>
          </a:p>
        </p:txBody>
      </p:sp>
      <p:sp>
        <p:nvSpPr>
          <p:cNvPr id="653315" name="文本占位符 65331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选择性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令式</a:t>
            </a:r>
            <a:r>
              <a:rPr lang="en-US" altLang="zh-CN" sz="2000" b="1">
                <a:latin typeface="Times New Roman" panose="02020603050405020304" pitchFamily="18" charset="0"/>
              </a:rPr>
              <a:t>(2. 45)</a:t>
            </a:r>
            <a:r>
              <a:rPr lang="zh-CN" altLang="en-US" sz="2000" b="1" dirty="0">
                <a:latin typeface="Times New Roman" panose="02020603050405020304" pitchFamily="18" charset="0"/>
              </a:rPr>
              <a:t>等于</a:t>
            </a:r>
            <a:r>
              <a:rPr lang="en-US" altLang="zh-CN" sz="2000" b="1">
                <a:latin typeface="Times New Roman" panose="02020603050405020304" pitchFamily="18" charset="0"/>
              </a:rPr>
              <a:t>0. 1</a:t>
            </a:r>
            <a:r>
              <a:rPr lang="zh-CN" altLang="en-US" sz="2000" b="1" dirty="0">
                <a:latin typeface="Times New Roman" panose="02020603050405020304" pitchFamily="18" charset="0"/>
              </a:rPr>
              <a:t>，可得</a:t>
            </a:r>
            <a:r>
              <a:rPr lang="en-US" altLang="zh-CN" sz="2000" b="1">
                <a:latin typeface="Times New Roman" panose="02020603050405020304" pitchFamily="18" charset="0"/>
              </a:rPr>
              <a:t>n</a:t>
            </a:r>
            <a:r>
              <a:rPr lang="zh-CN" altLang="en-US" sz="2000" b="1" dirty="0">
                <a:latin typeface="Times New Roman" panose="02020603050405020304" pitchFamily="18" charset="0"/>
              </a:rPr>
              <a:t>级级联放大器总通频带</a:t>
            </a:r>
            <a:r>
              <a:rPr lang="en-US" altLang="zh-CN" sz="2000" b="1">
                <a:latin typeface="Times New Roman" panose="02020603050405020304" pitchFamily="18" charset="0"/>
              </a:rPr>
              <a:t>BW</a:t>
            </a:r>
            <a:r>
              <a:rPr lang="en-US" altLang="zh-CN" sz="2000" b="1" baseline="-25000">
                <a:latin typeface="Times New Roman" panose="02020603050405020304" pitchFamily="18" charset="0"/>
              </a:rPr>
              <a:t>0.1</a:t>
            </a:r>
            <a:r>
              <a:rPr lang="zh-CN" altLang="en-US" sz="2000" b="1" dirty="0">
                <a:latin typeface="Times New Roman" panose="02020603050405020304" pitchFamily="18" charset="0"/>
              </a:rPr>
              <a:t>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将上式与式</a:t>
            </a:r>
            <a:r>
              <a:rPr lang="en-US" altLang="zh-CN" sz="2000" b="1">
                <a:latin typeface="Times New Roman" panose="02020603050405020304" pitchFamily="18" charset="0"/>
              </a:rPr>
              <a:t>(2. 47)</a:t>
            </a:r>
            <a:r>
              <a:rPr lang="zh-CN" altLang="en-US" sz="2000" b="1" dirty="0">
                <a:latin typeface="Times New Roman" panose="02020603050405020304" pitchFamily="18" charset="0"/>
              </a:rPr>
              <a:t>相比，得矩形系数为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(2. 48)</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下表列出了不同</a:t>
            </a:r>
            <a:r>
              <a:rPr lang="en-US" altLang="zh-CN" sz="2000" b="1">
                <a:latin typeface="Times New Roman" panose="02020603050405020304" pitchFamily="18" charset="0"/>
              </a:rPr>
              <a:t>n</a:t>
            </a:r>
            <a:r>
              <a:rPr lang="zh-CN" altLang="en-US" sz="2000" b="1" dirty="0">
                <a:latin typeface="Times New Roman" panose="02020603050405020304" pitchFamily="18" charset="0"/>
              </a:rPr>
              <a:t>值时矩形系数的大小。由表可以看出，级数越大，矩形系数越接近</a:t>
            </a:r>
            <a:r>
              <a:rPr lang="en-US" altLang="zh-CN" sz="2000" b="1">
                <a:latin typeface="Times New Roman" panose="02020603050405020304" pitchFamily="18" charset="0"/>
              </a:rPr>
              <a:t>1</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p:txBody>
      </p:sp>
      <p:sp>
        <p:nvSpPr>
          <p:cNvPr id="653317" name="矩形 65331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3318" name="矩形 65331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53320" name="图片 653319"/>
          <p:cNvPicPr>
            <a:picLocks noChangeAspect="1"/>
          </p:cNvPicPr>
          <p:nvPr/>
        </p:nvPicPr>
        <p:blipFill>
          <a:blip r:embed="rId1"/>
          <a:stretch>
            <a:fillRect/>
          </a:stretch>
        </p:blipFill>
        <p:spPr>
          <a:xfrm>
            <a:off x="4140200" y="2708275"/>
            <a:ext cx="2543175" cy="581025"/>
          </a:xfrm>
          <a:prstGeom prst="rect">
            <a:avLst/>
          </a:prstGeom>
          <a:noFill/>
          <a:ln w="9525">
            <a:noFill/>
          </a:ln>
        </p:spPr>
      </p:pic>
      <p:pic>
        <p:nvPicPr>
          <p:cNvPr id="653321" name="图片 653320"/>
          <p:cNvPicPr>
            <a:picLocks noChangeAspect="1"/>
          </p:cNvPicPr>
          <p:nvPr/>
        </p:nvPicPr>
        <p:blipFill>
          <a:blip r:embed="rId2"/>
          <a:stretch>
            <a:fillRect/>
          </a:stretch>
        </p:blipFill>
        <p:spPr>
          <a:xfrm>
            <a:off x="4067175" y="3716338"/>
            <a:ext cx="2762250" cy="904875"/>
          </a:xfrm>
          <a:prstGeom prst="rect">
            <a:avLst/>
          </a:prstGeom>
          <a:noFill/>
          <a:ln w="9525">
            <a:noFill/>
          </a:ln>
        </p:spPr>
      </p:pic>
      <p:pic>
        <p:nvPicPr>
          <p:cNvPr id="653322" name="图片 653321"/>
          <p:cNvPicPr>
            <a:picLocks noChangeAspect="1"/>
          </p:cNvPicPr>
          <p:nvPr/>
        </p:nvPicPr>
        <p:blipFill>
          <a:blip r:embed="rId3"/>
          <a:stretch>
            <a:fillRect/>
          </a:stretch>
        </p:blipFill>
        <p:spPr>
          <a:xfrm>
            <a:off x="1763713" y="5373688"/>
            <a:ext cx="6246812" cy="631825"/>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986" name="标题 55398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553987" name="文本占位符 55398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随着电子技术的发展，在小信号选频放大器越来越多地采用集中选频放大器。集中选频放大器由两部分组成，一部分是宽频带放大器，另一部分是集中选频滤波器。宽频带放大器一般由线性集成电路构成，当工作频率较高时，也可用其他分立元件宽频带放大器构成。在集中选频放大器里，先采用矩形系数较好的集中滤波器进行选频，然后利用单级或多级集成宽带放大电路进行信号放大。</a:t>
            </a:r>
            <a:endParaRPr lang="zh-CN" altLang="en-US" sz="2000" b="1" dirty="0">
              <a:latin typeface="Times New Roman" panose="02020603050405020304" pitchFamily="18" charset="0"/>
            </a:endParaRPr>
          </a:p>
        </p:txBody>
      </p:sp>
      <p:sp>
        <p:nvSpPr>
          <p:cNvPr id="553988" name="矩形 55398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53989" name="矩形 55398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1090" name="标题 60108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601091" name="文本占位符 60109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通频带</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通频带是指信号频率偏离放大器的谐振频率</a:t>
            </a:r>
            <a:r>
              <a:rPr lang="en-US" altLang="zh-CN" sz="2000" b="1" i="1">
                <a:latin typeface="Times New Roman" panose="02020603050405020304" pitchFamily="18" charset="0"/>
              </a:rPr>
              <a:t>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时，放大器的电压增益</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a:t>
            </a:r>
            <a:r>
              <a:rPr lang="zh-CN" altLang="en-US" sz="2000" b="1" dirty="0">
                <a:latin typeface="Times New Roman" panose="02020603050405020304" pitchFamily="18" charset="0"/>
              </a:rPr>
              <a:t>下降到谐振电压增益</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u0</a:t>
            </a:r>
            <a:r>
              <a:rPr lang="zh-CN" altLang="en-US" sz="2000" b="1" dirty="0">
                <a:latin typeface="Times New Roman" panose="02020603050405020304" pitchFamily="18" charset="0"/>
              </a:rPr>
              <a:t>的</a:t>
            </a:r>
            <a:r>
              <a:rPr lang="en-US" altLang="zh-CN" sz="2000" b="1">
                <a:latin typeface="Times New Roman" panose="02020603050405020304" pitchFamily="18" charset="0"/>
              </a:rPr>
              <a:t>1/      </a:t>
            </a:r>
            <a:r>
              <a:rPr lang="en-US" altLang="en-US" sz="2000" b="1"/>
              <a:t>≈</a:t>
            </a:r>
            <a:r>
              <a:rPr lang="en-US" altLang="zh-CN" sz="2000" b="1">
                <a:latin typeface="Times New Roman" panose="02020603050405020304" pitchFamily="18" charset="0"/>
              </a:rPr>
              <a:t>0. 707</a:t>
            </a:r>
            <a:r>
              <a:rPr lang="zh-CN" altLang="en-US" sz="2000" b="1" dirty="0">
                <a:latin typeface="Times New Roman" panose="02020603050405020304" pitchFamily="18" charset="0"/>
              </a:rPr>
              <a:t>时，所对应的频率范围，一般用</a:t>
            </a:r>
            <a:r>
              <a:rPr lang="en-US" altLang="zh-CN" sz="2000" b="1">
                <a:latin typeface="Times New Roman" panose="02020603050405020304" pitchFamily="18" charset="0"/>
              </a:rPr>
              <a:t>BW</a:t>
            </a:r>
            <a:r>
              <a:rPr lang="en-US" altLang="zh-CN" sz="2000" b="1" baseline="-25000">
                <a:latin typeface="Times New Roman" panose="02020603050405020304" pitchFamily="18" charset="0"/>
              </a:rPr>
              <a:t>0.7</a:t>
            </a:r>
            <a:r>
              <a:rPr lang="zh-CN" altLang="en-US" sz="2000" b="1" dirty="0">
                <a:latin typeface="Times New Roman" panose="02020603050405020304" pitchFamily="18" charset="0"/>
              </a:rPr>
              <a:t>表示，如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BW</a:t>
            </a:r>
            <a:r>
              <a:rPr lang="en-US" altLang="zh-CN" sz="2000" b="1" baseline="-25000">
                <a:latin typeface="Times New Roman" panose="02020603050405020304" pitchFamily="18" charset="0"/>
              </a:rPr>
              <a:t>0.7</a:t>
            </a:r>
            <a:r>
              <a:rPr lang="en-US" altLang="zh-CN" sz="2000" b="1">
                <a:latin typeface="Times New Roman" panose="02020603050405020304" pitchFamily="18" charset="0"/>
              </a:rPr>
              <a:t>=</a:t>
            </a:r>
            <a:r>
              <a:rPr lang="en-US" altLang="zh-CN" sz="2000" b="1" i="1" err="1">
                <a:latin typeface="Times New Roman" panose="02020603050405020304" pitchFamily="18" charset="0"/>
              </a:rPr>
              <a:t>f</a:t>
            </a:r>
            <a:r>
              <a:rPr lang="en-US" altLang="zh-CN" sz="2000" b="1" baseline="-25000" err="1">
                <a:latin typeface="Times New Roman" panose="02020603050405020304" pitchFamily="18" charset="0"/>
              </a:rPr>
              <a:t>H</a:t>
            </a:r>
            <a:r>
              <a:rPr lang="en-US" altLang="zh-CN" sz="2000" b="1" baseline="-25000">
                <a:latin typeface="Times New Roman" panose="02020603050405020304" pitchFamily="18" charset="0"/>
              </a:rPr>
              <a:t>  </a:t>
            </a:r>
            <a:r>
              <a:rPr lang="en-US" altLang="zh-CN" sz="2000" b="1">
                <a:latin typeface="Times New Roman" panose="02020603050405020304" pitchFamily="18" charset="0"/>
              </a:rPr>
              <a:t>-  </a:t>
            </a:r>
            <a:r>
              <a:rPr lang="en-US" altLang="zh-CN" sz="2000" b="1" i="1" err="1">
                <a:latin typeface="Times New Roman" panose="02020603050405020304" pitchFamily="18" charset="0"/>
              </a:rPr>
              <a:t>f</a:t>
            </a:r>
            <a:r>
              <a:rPr lang="en-US" altLang="zh-CN" sz="2000" b="1" baseline="-25000" err="1">
                <a:latin typeface="Times New Roman" panose="02020603050405020304" pitchFamily="18" charset="0"/>
              </a:rPr>
              <a:t>L</a:t>
            </a:r>
            <a:r>
              <a:rPr lang="en-US" altLang="zh-CN" sz="2000" b="1">
                <a:latin typeface="Times New Roman" panose="02020603050405020304" pitchFamily="18" charset="0"/>
              </a:rPr>
              <a:t>                                     (2. 1)</a:t>
            </a:r>
            <a:endParaRPr lang="en-US" altLang="zh-CN" sz="2000" b="1">
              <a:latin typeface="Times New Roman" panose="02020603050405020304" pitchFamily="18" charset="0"/>
            </a:endParaRPr>
          </a:p>
        </p:txBody>
      </p:sp>
      <p:sp>
        <p:nvSpPr>
          <p:cNvPr id="601092" name="矩形 60109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1093" name="矩形 60109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1094" name="矩形 60109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01095" name="图片 601094"/>
          <p:cNvPicPr>
            <a:picLocks noChangeAspect="1"/>
          </p:cNvPicPr>
          <p:nvPr/>
        </p:nvPicPr>
        <p:blipFill>
          <a:blip r:embed="rId2"/>
          <a:stretch>
            <a:fillRect/>
          </a:stretch>
        </p:blipFill>
        <p:spPr>
          <a:xfrm>
            <a:off x="6527800" y="2781300"/>
            <a:ext cx="276225" cy="352425"/>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4338" name="标题 65433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54339" name="文本占位符 65433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前者以集中预选频代替了逐级选频，减小了调试的难度，后者可允分发挥线性集成电路的优势。集中选频滤波器的任务是选频，要求在满足通频带指标的同时，矩形系数要好。其主要类型有集中</a:t>
            </a:r>
            <a:r>
              <a:rPr lang="en-US" altLang="zh-CN" sz="2000" b="1">
                <a:latin typeface="Times New Roman" panose="02020603050405020304" pitchFamily="18" charset="0"/>
              </a:rPr>
              <a:t>LC</a:t>
            </a:r>
            <a:r>
              <a:rPr lang="zh-CN" altLang="en-US" sz="2000" b="1" dirty="0">
                <a:latin typeface="Times New Roman" panose="02020603050405020304" pitchFamily="18" charset="0"/>
              </a:rPr>
              <a:t>滤波器、石英晶体滤波器、陶瓷滤波器和声表面波滤波器等。集中</a:t>
            </a:r>
            <a:r>
              <a:rPr lang="en-US" altLang="zh-CN" sz="2000" b="1">
                <a:latin typeface="Times New Roman" panose="02020603050405020304" pitchFamily="18" charset="0"/>
              </a:rPr>
              <a:t>LC</a:t>
            </a:r>
            <a:r>
              <a:rPr lang="zh-CN" altLang="en-US" sz="2000" b="1" dirty="0">
                <a:latin typeface="Times New Roman" panose="02020603050405020304" pitchFamily="18" charset="0"/>
              </a:rPr>
              <a:t>滤波器通常由一节或若干节</a:t>
            </a:r>
            <a:r>
              <a:rPr lang="en-US" altLang="zh-CN" sz="2000" b="1">
                <a:latin typeface="Times New Roman" panose="02020603050405020304" pitchFamily="18" charset="0"/>
              </a:rPr>
              <a:t>LC</a:t>
            </a:r>
            <a:r>
              <a:rPr lang="zh-CN" altLang="en-US" sz="2000" b="1" dirty="0">
                <a:latin typeface="Times New Roman" panose="02020603050405020304" pitchFamily="18" charset="0"/>
              </a:rPr>
              <a:t>网络组成，根据网络理论，按照带宽、衰减特性等要求进行设计，目前已得到广泛应用。石英晶体滤波器、陶瓷滤波器和声表面波滤波器等固体滤波器已被广泛地应用在通信电子线路中。</a:t>
            </a:r>
            <a:endParaRPr lang="zh-CN" altLang="en-US" sz="2000" b="1" dirty="0">
              <a:latin typeface="Times New Roman" panose="02020603050405020304" pitchFamily="18" charset="0"/>
            </a:endParaRPr>
          </a:p>
        </p:txBody>
      </p:sp>
      <p:sp>
        <p:nvSpPr>
          <p:cNvPr id="654340" name="矩形 65433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4341" name="矩形 65434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4342" name="矩形 65434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62" name="标题 65536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55363" name="文本占位符 655362"/>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2. 3. 1</a:t>
            </a:r>
            <a:r>
              <a:rPr lang="zh-CN" altLang="en-US" b="1" dirty="0">
                <a:latin typeface="Times New Roman" panose="02020603050405020304" pitchFamily="18" charset="0"/>
              </a:rPr>
              <a:t>集中选频滤波器</a:t>
            </a:r>
            <a:endParaRPr lang="zh-CN" altLang="en-US"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陶瓷滤波器</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在通信、广播等接收设备中，陶瓷滤波器有着广泛的应用。陶瓷滤波器是利用某些陶瓷材料的压电效应构成的滤波器，常用的陶瓷滤波器是由锆钛酸铅</a:t>
            </a:r>
            <a:r>
              <a:rPr lang="en-US" altLang="zh-CN" sz="2000" b="1">
                <a:latin typeface="Times New Roman" panose="02020603050405020304" pitchFamily="18" charset="0"/>
              </a:rPr>
              <a:t>[</a:t>
            </a:r>
            <a:r>
              <a:rPr lang="en-US" altLang="zh-CN" sz="2000" b="1" err="1">
                <a:latin typeface="Times New Roman" panose="02020603050405020304" pitchFamily="18" charset="0"/>
              </a:rPr>
              <a:t>Pb</a:t>
            </a:r>
            <a:r>
              <a:rPr lang="en-US" altLang="zh-CN" sz="2000" b="1">
                <a:latin typeface="Times New Roman" panose="02020603050405020304" pitchFamily="18" charset="0"/>
              </a:rPr>
              <a:t>( </a:t>
            </a:r>
            <a:r>
              <a:rPr lang="en-US" altLang="zh-CN" sz="2000" b="1" err="1">
                <a:latin typeface="Times New Roman" panose="02020603050405020304" pitchFamily="18" charset="0"/>
              </a:rPr>
              <a:t>ZrTi</a:t>
            </a:r>
            <a:r>
              <a:rPr lang="en-US" altLang="zh-CN" sz="2000" b="1">
                <a:latin typeface="Times New Roman" panose="02020603050405020304" pitchFamily="18" charset="0"/>
              </a:rPr>
              <a:t> )O</a:t>
            </a:r>
            <a:r>
              <a:rPr lang="en-US" altLang="zh-CN" sz="2000" b="1" baseline="-25000">
                <a:latin typeface="Times New Roman" panose="02020603050405020304" pitchFamily="18" charset="0"/>
              </a:rPr>
              <a:t>3</a:t>
            </a:r>
            <a:r>
              <a:rPr lang="en-US" altLang="zh-CN" sz="2000" b="1">
                <a:latin typeface="Times New Roman" panose="02020603050405020304" pitchFamily="18" charset="0"/>
              </a:rPr>
              <a:t>]</a:t>
            </a:r>
            <a:r>
              <a:rPr lang="zh-CN" altLang="en-US" sz="2000" b="1" dirty="0">
                <a:latin typeface="Times New Roman" panose="02020603050405020304" pitchFamily="18" charset="0"/>
              </a:rPr>
              <a:t>压电陶瓷材料</a:t>
            </a:r>
            <a:r>
              <a:rPr lang="en-US" altLang="zh-CN" sz="2000" b="1">
                <a:latin typeface="Times New Roman" panose="02020603050405020304" pitchFamily="18" charset="0"/>
              </a:rPr>
              <a:t>(</a:t>
            </a:r>
            <a:r>
              <a:rPr lang="zh-CN" altLang="en-US" sz="2000" b="1" dirty="0">
                <a:latin typeface="Times New Roman" panose="02020603050405020304" pitchFamily="18" charset="0"/>
              </a:rPr>
              <a:t>简称</a:t>
            </a:r>
            <a:r>
              <a:rPr lang="en-US" altLang="zh-CN" sz="2000" b="1">
                <a:latin typeface="Times New Roman" panose="02020603050405020304" pitchFamily="18" charset="0"/>
              </a:rPr>
              <a:t>PZT)</a:t>
            </a:r>
            <a:r>
              <a:rPr lang="zh-CN" altLang="en-US" sz="2000" b="1" dirty="0">
                <a:latin typeface="Times New Roman" panose="02020603050405020304" pitchFamily="18" charset="0"/>
              </a:rPr>
              <a:t>制成的。把这种陶瓷材料制成片状，两面涂银作为电极，经过直流高压极化后就具有压电效应。</a:t>
            </a:r>
            <a:endParaRPr lang="zh-CN" altLang="en-US" sz="2000" b="1" dirty="0">
              <a:latin typeface="Times New Roman" panose="02020603050405020304" pitchFamily="18" charset="0"/>
            </a:endParaRPr>
          </a:p>
        </p:txBody>
      </p:sp>
      <p:sp>
        <p:nvSpPr>
          <p:cNvPr id="655364" name="矩形 65536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5365" name="矩形 65536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5366" name="矩形 65536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6386" name="标题 65638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56387" name="文本占位符 65638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所谓压电效应，就是当陶瓷片发生机械变形时，其表面会产生电荷，两电极间产生电压</a:t>
            </a:r>
            <a:r>
              <a:rPr lang="en-US" altLang="zh-CN" sz="2000" b="1">
                <a:latin typeface="Times New Roman" panose="02020603050405020304" pitchFamily="18" charset="0"/>
              </a:rPr>
              <a:t>;</a:t>
            </a:r>
            <a:r>
              <a:rPr lang="zh-CN" altLang="en-US" sz="2000" b="1" dirty="0">
                <a:latin typeface="Times New Roman" panose="02020603050405020304" pitchFamily="18" charset="0"/>
              </a:rPr>
              <a:t>而当陶瓷片两电极间加上电压时，它会产生机械变形。当外加交变电压的频率等于陶瓷片固有频率时，机械振动幅度最大，陶瓷片表面产生电荷量的变化也最大，在外电路中产生的电流也最大，其作用类似于串联谐振回路。其等效电路和电路符号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2-24 (a)</a:t>
            </a:r>
            <a:r>
              <a:rPr lang="zh-CN" altLang="en-US" sz="2000" b="1" dirty="0">
                <a:latin typeface="Times New Roman" panose="02020603050405020304" pitchFamily="18" charset="0"/>
              </a:rPr>
              <a:t>、</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2-24 (b)</a:t>
            </a:r>
            <a:r>
              <a:rPr lang="zh-CN" altLang="en-US" sz="2000" b="1" dirty="0">
                <a:latin typeface="Times New Roman" panose="02020603050405020304" pitchFamily="18" charset="0"/>
              </a:rPr>
              <a:t>所示。图中</a:t>
            </a:r>
            <a:r>
              <a:rPr lang="en-US" altLang="zh-CN" sz="2000" b="1">
                <a:latin typeface="Times New Roman" panose="02020603050405020304" pitchFamily="18" charset="0"/>
              </a:rPr>
              <a:t>C</a:t>
            </a:r>
            <a:r>
              <a:rPr lang="en-US" altLang="zh-CN" sz="2000" b="1" baseline="-25000">
                <a:latin typeface="Times New Roman" panose="02020603050405020304" pitchFamily="18" charset="0"/>
              </a:rPr>
              <a:t>O</a:t>
            </a:r>
            <a:r>
              <a:rPr lang="zh-CN" altLang="en-US" sz="2000" b="1" dirty="0">
                <a:latin typeface="Times New Roman" panose="02020603050405020304" pitchFamily="18" charset="0"/>
              </a:rPr>
              <a:t>为压电陶瓷片的固定电容值，</a:t>
            </a:r>
            <a:r>
              <a:rPr lang="en-US" altLang="zh-CN" sz="2000" b="1" err="1">
                <a:latin typeface="Times New Roman" panose="02020603050405020304" pitchFamily="18" charset="0"/>
              </a:rPr>
              <a:t>L</a:t>
            </a:r>
            <a:r>
              <a:rPr lang="en-US" altLang="zh-CN" sz="2000" b="1" baseline="-25000" err="1">
                <a:latin typeface="Times New Roman" panose="02020603050405020304" pitchFamily="18" charset="0"/>
              </a:rPr>
              <a:t>q</a:t>
            </a:r>
            <a:r>
              <a:rPr lang="zh-CN" altLang="en-US" sz="2000" b="1" dirty="0">
                <a:latin typeface="Times New Roman" panose="02020603050405020304" pitchFamily="18" charset="0"/>
              </a:rPr>
              <a:t>、 </a:t>
            </a:r>
            <a:r>
              <a:rPr lang="en-US" altLang="zh-CN" sz="2000" b="1" err="1">
                <a:latin typeface="Times New Roman" panose="02020603050405020304" pitchFamily="18" charset="0"/>
              </a:rPr>
              <a:t>C</a:t>
            </a:r>
            <a:r>
              <a:rPr lang="en-US" altLang="zh-CN" sz="2000" b="1" baseline="-25000" err="1">
                <a:latin typeface="Times New Roman" panose="02020603050405020304" pitchFamily="18" charset="0"/>
              </a:rPr>
              <a:t>q</a:t>
            </a:r>
            <a:r>
              <a:rPr lang="zh-CN" altLang="en-US" sz="2000" b="1" dirty="0">
                <a:latin typeface="Times New Roman" panose="02020603050405020304" pitchFamily="18" charset="0"/>
              </a:rPr>
              <a:t>、</a:t>
            </a:r>
            <a:r>
              <a:rPr lang="en-US" altLang="zh-CN" sz="2000" b="1" err="1">
                <a:latin typeface="Times New Roman" panose="02020603050405020304" pitchFamily="18" charset="0"/>
              </a:rPr>
              <a:t>r</a:t>
            </a:r>
            <a:r>
              <a:rPr lang="en-US" altLang="zh-CN" sz="2000" b="1" baseline="-25000" err="1">
                <a:latin typeface="Times New Roman" panose="02020603050405020304" pitchFamily="18" charset="0"/>
              </a:rPr>
              <a:t>q</a:t>
            </a:r>
            <a:r>
              <a:rPr lang="zh-CN" altLang="en-US" sz="2000" b="1" dirty="0">
                <a:latin typeface="Times New Roman" panose="02020603050405020304" pitchFamily="18" charset="0"/>
              </a:rPr>
              <a:t>分别相当于机械振动时的晶体的等效质量、等效弹性系数和等效阻尼。压电陶瓷片的厚度、半径等尺寸不同时其等效电路参数也就不同。</a:t>
            </a:r>
            <a:endParaRPr lang="zh-CN" altLang="en-US" sz="2000" b="1" dirty="0">
              <a:latin typeface="Times New Roman" panose="02020603050405020304" pitchFamily="18" charset="0"/>
            </a:endParaRPr>
          </a:p>
        </p:txBody>
      </p:sp>
      <p:sp>
        <p:nvSpPr>
          <p:cNvPr id="656388" name="矩形 65638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6389" name="矩形 65638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6390" name="矩形 65638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7410" name="标题 65740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57411" name="文本占位符 65741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从</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24</a:t>
            </a:r>
            <a:r>
              <a:rPr lang="zh-CN" altLang="en-US" sz="2000" b="1" dirty="0">
                <a:latin typeface="Times New Roman" panose="02020603050405020304" pitchFamily="18" charset="0"/>
              </a:rPr>
              <a:t>所示电路可见，陶瓷片具有两个谐振频率，一个是串联谐振频率</a:t>
            </a:r>
            <a:r>
              <a:rPr lang="en-US" altLang="zh-CN" sz="2000" b="1" err="1">
                <a:latin typeface="Times New Roman" panose="02020603050405020304" pitchFamily="18" charset="0"/>
              </a:rPr>
              <a:t>f</a:t>
            </a:r>
            <a:r>
              <a:rPr lang="en-US" altLang="zh-CN" sz="2000" b="1" baseline="-25000" err="1">
                <a:latin typeface="Times New Roman" panose="02020603050405020304" pitchFamily="18" charset="0"/>
              </a:rPr>
              <a:t>s</a:t>
            </a:r>
            <a:r>
              <a:rPr lang="zh-CN" altLang="en-US" sz="2000" b="1" dirty="0">
                <a:latin typeface="Times New Roman" panose="02020603050405020304" pitchFamily="18" charset="0"/>
              </a:rPr>
              <a:t>，另一个是并联谐振频率</a:t>
            </a:r>
            <a:r>
              <a:rPr lang="en-US" altLang="zh-CN" sz="2000" b="1" err="1">
                <a:latin typeface="Times New Roman" panose="02020603050405020304" pitchFamily="18" charset="0"/>
              </a:rPr>
              <a:t>f</a:t>
            </a:r>
            <a:r>
              <a:rPr lang="en-US" altLang="zh-CN" sz="2000" b="1" baseline="-25000" err="1">
                <a:latin typeface="Times New Roman" panose="02020603050405020304" pitchFamily="18" charset="0"/>
              </a:rPr>
              <a:t>p</a:t>
            </a:r>
            <a:r>
              <a:rPr lang="en-US" altLang="zh-CN" sz="2000" b="1">
                <a:latin typeface="Times New Roman" panose="02020603050405020304" pitchFamily="18" charset="0"/>
              </a:rPr>
              <a:t> </a:t>
            </a:r>
            <a:r>
              <a:rPr lang="zh-CN" altLang="en-US" sz="2000" b="1" dirty="0">
                <a:latin typeface="Times New Roman" panose="02020603050405020304" pitchFamily="18" charset="0"/>
              </a:rPr>
              <a:t>。在串联谐振频率时陶瓷片的等效阻抗最小</a:t>
            </a:r>
            <a:r>
              <a:rPr lang="en-US" altLang="zh-CN" sz="2000" b="1">
                <a:latin typeface="Times New Roman" panose="02020603050405020304" pitchFamily="18" charset="0"/>
              </a:rPr>
              <a:t>(20</a:t>
            </a:r>
            <a:r>
              <a:rPr lang="el-GR" altLang="zh-CN" sz="2000" b="1" dirty="0">
                <a:latin typeface="宋体" panose="02010600030101010101" pitchFamily="2" charset="-122"/>
              </a:rPr>
              <a:t>Ω</a:t>
            </a:r>
            <a:r>
              <a:rPr lang="en-US" altLang="zh-CN" sz="2000" b="1">
                <a:latin typeface="Times New Roman" panose="02020603050405020304" pitchFamily="18" charset="0"/>
              </a:rPr>
              <a:t> )</a:t>
            </a:r>
            <a:r>
              <a:rPr lang="zh-CN" altLang="en-US" sz="2000" b="1" dirty="0">
                <a:latin typeface="Times New Roman" panose="02020603050405020304" pitchFamily="18" charset="0"/>
              </a:rPr>
              <a:t>，并联谐振频率时陶瓷片的等效阻抗最大。其阻抗频率特性如</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25</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(2.49)</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(2.50)</a:t>
            </a:r>
            <a:endParaRPr lang="en-US" altLang="zh-CN" sz="2000" b="1">
              <a:latin typeface="Times New Roman" panose="02020603050405020304" pitchFamily="18" charset="0"/>
            </a:endParaRPr>
          </a:p>
        </p:txBody>
      </p:sp>
      <p:sp>
        <p:nvSpPr>
          <p:cNvPr id="657412" name="矩形 65741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7413" name="矩形 65741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7414" name="矩形 65741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57416" name="图片 657415"/>
          <p:cNvPicPr>
            <a:picLocks noChangeAspect="1"/>
          </p:cNvPicPr>
          <p:nvPr/>
        </p:nvPicPr>
        <p:blipFill>
          <a:blip r:embed="rId3"/>
          <a:stretch>
            <a:fillRect/>
          </a:stretch>
        </p:blipFill>
        <p:spPr>
          <a:xfrm>
            <a:off x="4572000" y="3789363"/>
            <a:ext cx="1590675" cy="647700"/>
          </a:xfrm>
          <a:prstGeom prst="rect">
            <a:avLst/>
          </a:prstGeom>
          <a:noFill/>
          <a:ln w="9525">
            <a:noFill/>
          </a:ln>
        </p:spPr>
      </p:pic>
      <p:pic>
        <p:nvPicPr>
          <p:cNvPr id="657417" name="图片 657416"/>
          <p:cNvPicPr>
            <a:picLocks noChangeAspect="1"/>
          </p:cNvPicPr>
          <p:nvPr/>
        </p:nvPicPr>
        <p:blipFill>
          <a:blip r:embed="rId4"/>
          <a:stretch>
            <a:fillRect/>
          </a:stretch>
        </p:blipFill>
        <p:spPr>
          <a:xfrm>
            <a:off x="4140200" y="4941888"/>
            <a:ext cx="2305050" cy="952500"/>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8434" name="标题 65843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58435" name="文本占位符 65843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陶瓷滤波器具有无需调谐、体积小、加工方便等优点，但工作频率不太高</a:t>
            </a:r>
            <a:r>
              <a:rPr lang="en-US" altLang="zh-CN" sz="2000" b="1">
                <a:latin typeface="Times New Roman" panose="02020603050405020304" pitchFamily="18" charset="0"/>
              </a:rPr>
              <a:t>(</a:t>
            </a:r>
            <a:r>
              <a:rPr lang="zh-CN" altLang="en-US" sz="2000" b="1" dirty="0">
                <a:latin typeface="Times New Roman" panose="02020603050405020304" pitchFamily="18" charset="0"/>
              </a:rPr>
              <a:t>几十兆赫兹以下</a:t>
            </a:r>
            <a:r>
              <a:rPr lang="en-US" altLang="zh-CN" sz="2000" b="1">
                <a:latin typeface="Times New Roman" panose="02020603050405020304" pitchFamily="18" charset="0"/>
              </a:rPr>
              <a:t>)</a:t>
            </a:r>
            <a:r>
              <a:rPr lang="zh-CN" altLang="en-US" sz="2000" b="1" dirty="0">
                <a:latin typeface="Times New Roman" panose="02020603050405020304" pitchFamily="18" charset="0"/>
              </a:rPr>
              <a:t>，相对频宽较窄。使用时，其输入阻抗须与信号源阻抗匹配，其输出阻抗也须与负载阻抗匹配，否则其频率特性将会变坏。另外，其频率特性较难控制，生产一致性较差。</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石英晶体滤波器特性与陶瓷滤波器相似，但</a:t>
            </a:r>
            <a:r>
              <a:rPr lang="en-US" altLang="zh-CN" sz="2000" b="1">
                <a:latin typeface="Times New Roman" panose="02020603050405020304" pitchFamily="18" charset="0"/>
              </a:rPr>
              <a:t>Q</a:t>
            </a:r>
            <a:r>
              <a:rPr lang="zh-CN" altLang="en-US" sz="2000" b="1" dirty="0">
                <a:latin typeface="Times New Roman" panose="02020603050405020304" pitchFamily="18" charset="0"/>
              </a:rPr>
              <a:t>值高很多，因此频率特性好，但价格较高。</a:t>
            </a:r>
            <a:endParaRPr lang="zh-CN" altLang="en-US" sz="2000" b="1" dirty="0">
              <a:latin typeface="Times New Roman" panose="02020603050405020304" pitchFamily="18" charset="0"/>
            </a:endParaRPr>
          </a:p>
        </p:txBody>
      </p:sp>
      <p:sp>
        <p:nvSpPr>
          <p:cNvPr id="658436" name="矩形 65843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8437" name="矩形 65843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8438" name="矩形 65843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9458" name="标题 65945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59459" name="文本占位符 65945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声表面波滤波器</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目前应用最普遍的集中选频滤波器是声表面波滤波器。声表面波滤波器</a:t>
            </a:r>
            <a:r>
              <a:rPr lang="en-US" altLang="zh-CN" sz="2000" b="1">
                <a:latin typeface="Times New Roman" panose="02020603050405020304" pitchFamily="18" charset="0"/>
              </a:rPr>
              <a:t>SAWF ( Surface Acoustic Wave Filter)</a:t>
            </a:r>
            <a:r>
              <a:rPr lang="zh-CN" altLang="en-US" sz="2000" b="1" dirty="0">
                <a:latin typeface="Times New Roman" panose="02020603050405020304" pitchFamily="18" charset="0"/>
              </a:rPr>
              <a:t>是利用某些晶体的压电效应和表面波传播的物理特性制成的一种新型电 </a:t>
            </a:r>
            <a:r>
              <a:rPr lang="en-US" altLang="zh-CN" sz="2000" b="1">
                <a:latin typeface="Times New Roman" panose="02020603050405020304" pitchFamily="18" charset="0"/>
              </a:rPr>
              <a:t>- </a:t>
            </a:r>
            <a:r>
              <a:rPr lang="zh-CN" altLang="en-US" sz="2000" b="1" dirty="0">
                <a:latin typeface="Times New Roman" panose="02020603050405020304" pitchFamily="18" charset="0"/>
              </a:rPr>
              <a:t>声换能器件。所谓压电效应是指</a:t>
            </a:r>
            <a:r>
              <a:rPr lang="en-US" altLang="zh-CN" sz="2000" b="1">
                <a:latin typeface="Times New Roman" panose="02020603050405020304" pitchFamily="18" charset="0"/>
              </a:rPr>
              <a:t>:</a:t>
            </a:r>
            <a:r>
              <a:rPr lang="zh-CN" altLang="en-US" sz="2000" b="1" dirty="0">
                <a:latin typeface="Times New Roman" panose="02020603050405020304" pitchFamily="18" charset="0"/>
              </a:rPr>
              <a:t>当晶体受到应力作用时，在它的某些特定表面上将出现电荷，而且应力大小与电荷密度之间存在着线性关系，这是正压电效应</a:t>
            </a:r>
            <a:r>
              <a:rPr lang="en-US" altLang="zh-CN" sz="2000" b="1">
                <a:latin typeface="Times New Roman" panose="02020603050405020304" pitchFamily="18" charset="0"/>
              </a:rPr>
              <a:t>;</a:t>
            </a:r>
            <a:r>
              <a:rPr lang="zh-CN" altLang="en-US" sz="2000" b="1" dirty="0">
                <a:latin typeface="Times New Roman" panose="02020603050405020304" pitchFamily="18" charset="0"/>
              </a:rPr>
              <a:t>当晶体受到电场作用时，在它的某些特定方向上将出现应力变化，而且电场强度与应力变化之间存在着线性关系，这是逆压电效应。</a:t>
            </a:r>
            <a:endParaRPr lang="zh-CN" altLang="en-US" sz="2000" b="1" dirty="0">
              <a:latin typeface="Times New Roman" panose="02020603050405020304" pitchFamily="18" charset="0"/>
            </a:endParaRPr>
          </a:p>
        </p:txBody>
      </p:sp>
      <p:sp>
        <p:nvSpPr>
          <p:cNvPr id="659460" name="矩形 65945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59461" name="矩形 65946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59462" name="矩形 65946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0482" name="标题 66048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60483" name="文本占位符 66048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自</a:t>
            </a:r>
            <a:r>
              <a:rPr lang="en-US" altLang="zh-CN" sz="2000" b="1">
                <a:latin typeface="Times New Roman" panose="02020603050405020304" pitchFamily="18" charset="0"/>
              </a:rPr>
              <a:t>20</a:t>
            </a:r>
            <a:r>
              <a:rPr lang="zh-CN" altLang="en-US" sz="2000" b="1" dirty="0">
                <a:latin typeface="Times New Roman" panose="02020603050405020304" pitchFamily="18" charset="0"/>
              </a:rPr>
              <a:t>世纪</a:t>
            </a:r>
            <a:r>
              <a:rPr lang="en-US" altLang="zh-CN" sz="2000" b="1">
                <a:latin typeface="Times New Roman" panose="02020603050405020304" pitchFamily="18" charset="0"/>
              </a:rPr>
              <a:t>60</a:t>
            </a:r>
            <a:r>
              <a:rPr lang="zh-CN" altLang="en-US" sz="2000" b="1" dirty="0">
                <a:latin typeface="Times New Roman" panose="02020603050405020304" pitchFamily="18" charset="0"/>
              </a:rPr>
              <a:t>年代中期问世以来，声表面波滤波器的发展非常迅速。它不仅不需要调整，而且具有良好的幅频特性和相频特性，其矩形系数接近</a:t>
            </a:r>
            <a:r>
              <a:rPr lang="en-US" altLang="zh-CN" sz="2000" b="1">
                <a:latin typeface="Times New Roman" panose="02020603050405020304" pitchFamily="18" charset="0"/>
              </a:rPr>
              <a:t>1</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zh-CN" altLang="en-US" sz="2000" b="1" dirty="0">
                <a:latin typeface="Times New Roman" panose="02020603050405020304" pitchFamily="18" charset="0"/>
              </a:rPr>
              <a:t>声表面波滤波器结构示意图如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2 - 26</a:t>
            </a:r>
            <a:r>
              <a:rPr lang="zh-CN" altLang="en-US" sz="2000" b="1" dirty="0">
                <a:latin typeface="Times New Roman" panose="02020603050405020304" pitchFamily="18" charset="0"/>
              </a:rPr>
              <a:t>所示。它以妮酸锂、锆钛酸铅或石英等压电材料为基片，在经过研磨抛光的极薄的压电材料基片上，用蒸发、光刻、腐蚀等工艺制成两组叉指状电极，其中与信号源连接的一组称为发送叉指换能器，与负载连接的一组称为接收叉指换能器。当把输入电信号加到发送换能器上时，叉指间便会产生交变电场。</a:t>
            </a:r>
            <a:endParaRPr lang="zh-CN" altLang="en-US" sz="2000" b="1" dirty="0">
              <a:latin typeface="Times New Roman" panose="02020603050405020304" pitchFamily="18" charset="0"/>
            </a:endParaRPr>
          </a:p>
        </p:txBody>
      </p:sp>
      <p:sp>
        <p:nvSpPr>
          <p:cNvPr id="660484" name="矩形 66048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0485" name="矩形 66048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0486" name="矩形 66048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1506" name="标题 66150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61507" name="文本占位符 66150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由于逆压电效应的作用，基体材料将产生弹性变形，从而产生声波振动。向基片内部传送的体波会很快衰减，而表面波则向垂直于电极的左、右两个方向传播。向左传送的声表山波被涂于基片左端的吸声材料所吸收，向右传送的声表面波由接收换能器接收，由于正压电效应，在叉指对间产生电信号，并由此端输出。当输入信号的频率</a:t>
            </a:r>
            <a:r>
              <a:rPr lang="en-US" altLang="zh-CN" sz="2000" b="1" i="1">
                <a:latin typeface="Times New Roman" panose="02020603050405020304" pitchFamily="18" charset="0"/>
              </a:rPr>
              <a:t>f</a:t>
            </a:r>
            <a:r>
              <a:rPr lang="zh-CN" altLang="en-US" sz="2000" b="1" dirty="0">
                <a:latin typeface="Times New Roman" panose="02020603050405020304" pitchFamily="18" charset="0"/>
              </a:rPr>
              <a:t>等于换能器的频率</a:t>
            </a:r>
            <a:r>
              <a:rPr lang="en-US" altLang="zh-CN" sz="2000" b="1" i="1">
                <a:latin typeface="Times New Roman" panose="02020603050405020304" pitchFamily="18" charset="0"/>
              </a:rPr>
              <a:t>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时，各节所激发的表面波同相叠加，振幅最大。其频率特性曲线如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- 27</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p:txBody>
      </p:sp>
      <p:sp>
        <p:nvSpPr>
          <p:cNvPr id="661508" name="矩形 66150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1509" name="矩形 66150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1510" name="矩形 66150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2530" name="标题 66252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62531" name="文本占位符 66253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声表面波滤波器的滤波特性，如中心频率、频带宽度、频响特性等一般由叉指换能器的几何形状和尺寸决定。这些几何尺寸包括叉指对数、指条宽度</a:t>
            </a:r>
            <a:r>
              <a:rPr lang="en-US" altLang="zh-CN" sz="2000" b="1" i="1">
                <a:latin typeface="Times New Roman" panose="02020603050405020304" pitchFamily="18" charset="0"/>
              </a:rPr>
              <a:t>a</a:t>
            </a:r>
            <a:r>
              <a:rPr lang="zh-CN" altLang="en-US" sz="2000" b="1" dirty="0">
                <a:latin typeface="Times New Roman" panose="02020603050405020304" pitchFamily="18" charset="0"/>
              </a:rPr>
              <a:t>、指条间隔</a:t>
            </a:r>
            <a:r>
              <a:rPr lang="en-US" altLang="zh-CN" sz="2000" b="1">
                <a:latin typeface="Times New Roman" panose="02020603050405020304" pitchFamily="18" charset="0"/>
              </a:rPr>
              <a:t>b</a:t>
            </a:r>
            <a:r>
              <a:rPr lang="zh-CN" altLang="en-US" sz="2000" b="1" dirty="0">
                <a:latin typeface="Times New Roman" panose="02020603050405020304" pitchFamily="18" charset="0"/>
              </a:rPr>
              <a:t>、指条有效长度</a:t>
            </a:r>
            <a:r>
              <a:rPr lang="en-US" altLang="zh-CN" sz="2000" b="1">
                <a:latin typeface="Times New Roman" panose="02020603050405020304" pitchFamily="18" charset="0"/>
              </a:rPr>
              <a:t>B</a:t>
            </a:r>
            <a:r>
              <a:rPr lang="zh-CN" altLang="en-US" sz="2000" b="1" dirty="0">
                <a:latin typeface="Times New Roman" panose="02020603050405020304" pitchFamily="18" charset="0"/>
              </a:rPr>
              <a:t>和周期长度</a:t>
            </a:r>
            <a:r>
              <a:rPr lang="en-US" altLang="zh-CN" sz="2000" b="1">
                <a:latin typeface="Times New Roman" panose="02020603050405020304" pitchFamily="18" charset="0"/>
              </a:rPr>
              <a:t>M</a:t>
            </a:r>
            <a:r>
              <a:rPr lang="zh-CN" altLang="en-US" sz="2000" b="1" dirty="0">
                <a:latin typeface="Times New Roman" panose="02020603050405020304" pitchFamily="18" charset="0"/>
              </a:rPr>
              <a:t>等。只要合理设计叉指电极，就能获得预期的频率特性。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目前声表面波滤波器的中心频率为</a:t>
            </a:r>
            <a:r>
              <a:rPr lang="en-US" altLang="zh-CN" sz="2000" b="1">
                <a:latin typeface="Times New Roman" panose="02020603050405020304" pitchFamily="18" charset="0"/>
              </a:rPr>
              <a:t>10 MHz~1GHz</a:t>
            </a:r>
            <a:r>
              <a:rPr lang="zh-CN" altLang="en-US" sz="2000" b="1" dirty="0">
                <a:latin typeface="Times New Roman" panose="02020603050405020304" pitchFamily="18" charset="0"/>
              </a:rPr>
              <a:t>，相对带宽为</a:t>
            </a:r>
            <a:r>
              <a:rPr lang="en-US" altLang="zh-CN" sz="2000" b="1">
                <a:latin typeface="Times New Roman" panose="02020603050405020304" pitchFamily="18" charset="0"/>
              </a:rPr>
              <a:t>5%~50% ,</a:t>
            </a:r>
            <a:r>
              <a:rPr lang="zh-CN" altLang="en-US" sz="2000" b="1" dirty="0">
                <a:latin typeface="Times New Roman" panose="02020603050405020304" pitchFamily="18" charset="0"/>
              </a:rPr>
              <a:t>插入损耗最低仅几个分贝，矩形系数可达</a:t>
            </a:r>
            <a:r>
              <a:rPr lang="en-US" altLang="zh-CN" sz="2000" b="1">
                <a:latin typeface="Times New Roman" panose="02020603050405020304" pitchFamily="18" charset="0"/>
              </a:rPr>
              <a:t>12</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zh-CN" altLang="en-US" sz="2000" b="1" dirty="0">
                <a:latin typeface="Times New Roman" panose="02020603050405020304" pitchFamily="18" charset="0"/>
              </a:rPr>
              <a:t>为了保证对信号的选择性要求，声表面波滤波器在接入实际电路时必须实现良好的匹配。</a:t>
            </a:r>
            <a:endParaRPr lang="zh-CN" altLang="en-US" sz="2000" b="1" dirty="0">
              <a:latin typeface="Times New Roman" panose="02020603050405020304" pitchFamily="18" charset="0"/>
            </a:endParaRPr>
          </a:p>
        </p:txBody>
      </p:sp>
      <p:sp>
        <p:nvSpPr>
          <p:cNvPr id="662532" name="矩形 66253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2533" name="矩形 66253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2534" name="矩形 66253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3554" name="标题 66355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2.3  </a:t>
            </a:r>
            <a:r>
              <a:rPr lang="zh-CN" altLang="en-US" b="1" dirty="0">
                <a:solidFill>
                  <a:schemeClr val="tx1"/>
                </a:solidFill>
                <a:latin typeface="Times New Roman" panose="02020603050405020304" pitchFamily="18" charset="0"/>
              </a:rPr>
              <a:t>集中选频放大器</a:t>
            </a:r>
            <a:endParaRPr lang="zh-CN" altLang="en-US" b="1" dirty="0">
              <a:solidFill>
                <a:schemeClr val="tx1"/>
              </a:solidFill>
              <a:latin typeface="Times New Roman" panose="02020603050405020304" pitchFamily="18" charset="0"/>
            </a:endParaRPr>
          </a:p>
        </p:txBody>
      </p:sp>
      <p:sp>
        <p:nvSpPr>
          <p:cNvPr id="663555" name="文本占位符 66355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28</a:t>
            </a:r>
            <a:r>
              <a:rPr lang="zh-CN" altLang="en-US" sz="2000" b="1" dirty="0">
                <a:latin typeface="Times New Roman" panose="02020603050405020304" pitchFamily="18" charset="0"/>
              </a:rPr>
              <a:t>所示为一接有声表面波滤波器的预中放电路，滤波器输出端与一宽带放大器相接。来自混频器的中频信号经预中放电路放大后输入声表面波滤波器，经滤波后从</a:t>
            </a:r>
            <a:r>
              <a:rPr lang="en-US" altLang="zh-CN" sz="2000" b="1">
                <a:latin typeface="Times New Roman" panose="02020603050405020304" pitchFamily="18" charset="0"/>
              </a:rPr>
              <a:t>SAWF</a:t>
            </a:r>
            <a:r>
              <a:rPr lang="zh-CN" altLang="en-US" sz="2000" b="1" dirty="0">
                <a:latin typeface="Times New Roman" panose="02020603050405020304" pitchFamily="18" charset="0"/>
              </a:rPr>
              <a:t>的输出端平衡输出，通过匹配电路加至集成宽带中频放大器的输入端，实现滤波器输入端和输出端各自对外有良好的阻抗匹配。</a:t>
            </a:r>
            <a:endParaRPr lang="zh-CN" altLang="en-US" sz="2000" b="1" dirty="0">
              <a:latin typeface="Times New Roman" panose="02020603050405020304" pitchFamily="18" charset="0"/>
            </a:endParaRPr>
          </a:p>
        </p:txBody>
      </p:sp>
      <p:sp>
        <p:nvSpPr>
          <p:cNvPr id="663557" name="矩形 66355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3558" name="矩形 66355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2114" name="标题 60211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602115" name="文本占位符 60211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选择性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选择性是指谐振放大器从输入信号中选出有用信号成分并加以放大，而将无用的干扰信号加以有效抑制的能力。为了准确地衡量小信号谐振放大器的选择性，通常选用抑制比和矩形系数两个技术指标。</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①</a:t>
            </a:r>
            <a:r>
              <a:rPr lang="zh-CN" altLang="en-US" sz="2000" b="1" dirty="0">
                <a:latin typeface="Times New Roman" panose="02020603050405020304" pitchFamily="18" charset="0"/>
              </a:rPr>
              <a:t>抑制比。抑制比可定义为</a:t>
            </a:r>
            <a:r>
              <a:rPr lang="en-US" altLang="zh-CN" sz="2000" b="1">
                <a:latin typeface="Times New Roman" panose="02020603050405020304" pitchFamily="18" charset="0"/>
              </a:rPr>
              <a:t>:</a:t>
            </a:r>
            <a:r>
              <a:rPr lang="zh-CN" altLang="en-US" sz="2000" b="1" dirty="0">
                <a:latin typeface="Times New Roman" panose="02020603050405020304" pitchFamily="18" charset="0"/>
              </a:rPr>
              <a:t>谐振增益</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u0</a:t>
            </a:r>
            <a:r>
              <a:rPr lang="zh-CN" altLang="en-US" sz="2000" b="1" dirty="0">
                <a:latin typeface="Times New Roman" panose="02020603050405020304" pitchFamily="18" charset="0"/>
              </a:rPr>
              <a:t>，与通频带以外某一特定频率上的电压增益</a:t>
            </a:r>
            <a:r>
              <a:rPr lang="en-US" altLang="zh-CN" sz="2000" b="1">
                <a:latin typeface="Times New Roman" panose="02020603050405020304" pitchFamily="18" charset="0"/>
              </a:rPr>
              <a:t>A</a:t>
            </a:r>
            <a:r>
              <a:rPr lang="en-US" altLang="zh-CN" sz="2000" b="1" baseline="-25000">
                <a:latin typeface="Times New Roman" panose="02020603050405020304" pitchFamily="18" charset="0"/>
              </a:rPr>
              <a:t>u</a:t>
            </a:r>
            <a:r>
              <a:rPr lang="zh-CN" altLang="en-US" sz="2000" b="1" dirty="0">
                <a:latin typeface="Times New Roman" panose="02020603050405020304" pitchFamily="18" charset="0"/>
              </a:rPr>
              <a:t>的比，用</a:t>
            </a:r>
            <a:r>
              <a:rPr lang="en-US" altLang="zh-CN" sz="2000" b="1">
                <a:latin typeface="Times New Roman" panose="02020603050405020304" pitchFamily="18" charset="0"/>
              </a:rPr>
              <a:t>d( dB)</a:t>
            </a:r>
            <a:r>
              <a:rPr lang="zh-CN" altLang="en-US" sz="2000" b="1" dirty="0">
                <a:latin typeface="Times New Roman" panose="02020603050405020304" pitchFamily="18" charset="0"/>
              </a:rPr>
              <a:t>表示，记为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(2. 2)</a:t>
            </a:r>
            <a:endParaRPr lang="en-US" altLang="zh-CN" sz="2000" b="1">
              <a:latin typeface="Times New Roman" panose="02020603050405020304" pitchFamily="18" charset="0"/>
            </a:endParaRPr>
          </a:p>
        </p:txBody>
      </p:sp>
      <p:sp>
        <p:nvSpPr>
          <p:cNvPr id="602116" name="矩形 60211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2117" name="矩形 60211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2118" name="矩形 60211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02119" name="图片 602118"/>
          <p:cNvPicPr>
            <a:picLocks noChangeAspect="1"/>
          </p:cNvPicPr>
          <p:nvPr/>
        </p:nvPicPr>
        <p:blipFill>
          <a:blip r:embed="rId1"/>
          <a:stretch>
            <a:fillRect/>
          </a:stretch>
        </p:blipFill>
        <p:spPr>
          <a:xfrm>
            <a:off x="3538538" y="5013325"/>
            <a:ext cx="2185987" cy="674688"/>
          </a:xfrm>
          <a:prstGeom prst="rect">
            <a:avLst/>
          </a:prstGeom>
          <a:noFill/>
          <a:ln w="9525">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5010" name="标题 55500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555011" name="文本占位符 55501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无线电通信电子线路处理的信号，多数是微弱的小信号，因而很容易受到内部和外界一些不需要的电压、电流及电磁骚动的影响，这些影响称为干扰</a:t>
            </a:r>
            <a:r>
              <a:rPr lang="en-US" altLang="zh-CN" sz="2000" b="1">
                <a:latin typeface="Times New Roman" panose="02020603050405020304" pitchFamily="18" charset="0"/>
              </a:rPr>
              <a:t>(</a:t>
            </a:r>
            <a:r>
              <a:rPr lang="zh-CN" altLang="en-US" sz="2000" b="1" dirty="0">
                <a:latin typeface="Times New Roman" panose="02020603050405020304" pitchFamily="18" charset="0"/>
              </a:rPr>
              <a:t>或噪声</a:t>
            </a:r>
            <a:r>
              <a:rPr lang="en-US" altLang="zh-CN" sz="2000" b="1">
                <a:latin typeface="Times New Roman" panose="02020603050405020304" pitchFamily="18" charset="0"/>
              </a:rPr>
              <a:t>)</a:t>
            </a:r>
            <a:r>
              <a:rPr lang="zh-CN" altLang="en-US" sz="2000" b="1" dirty="0">
                <a:latin typeface="Times New Roman" panose="02020603050405020304" pitchFamily="18" charset="0"/>
              </a:rPr>
              <a:t>，当干扰</a:t>
            </a:r>
            <a:r>
              <a:rPr lang="en-US" altLang="zh-CN" sz="2000" b="1">
                <a:latin typeface="Times New Roman" panose="02020603050405020304" pitchFamily="18" charset="0"/>
              </a:rPr>
              <a:t>(</a:t>
            </a:r>
            <a:r>
              <a:rPr lang="zh-CN" altLang="en-US" sz="2000" b="1" dirty="0">
                <a:latin typeface="Times New Roman" panose="02020603050405020304" pitchFamily="18" charset="0"/>
              </a:rPr>
              <a:t>或噪声</a:t>
            </a:r>
            <a:r>
              <a:rPr lang="en-US" altLang="zh-CN" sz="2000" b="1">
                <a:latin typeface="Times New Roman" panose="02020603050405020304" pitchFamily="18" charset="0"/>
              </a:rPr>
              <a:t>)</a:t>
            </a:r>
            <a:r>
              <a:rPr lang="zh-CN" altLang="en-US" sz="2000" b="1" dirty="0">
                <a:latin typeface="Times New Roman" panose="02020603050405020304" pitchFamily="18" charset="0"/>
              </a:rPr>
              <a:t>的大小可以与有用信号相比较时，有用信号将被它们所“淹没”。为此，研究干扰问题是电子技术的一个重要课题。</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一般来讲，除了有用信号之外的任何电压或电流都叫干扰</a:t>
            </a:r>
            <a:r>
              <a:rPr lang="en-US" altLang="zh-CN" sz="2000" b="1">
                <a:latin typeface="Times New Roman" panose="02020603050405020304" pitchFamily="18" charset="0"/>
              </a:rPr>
              <a:t>(</a:t>
            </a:r>
            <a:r>
              <a:rPr lang="zh-CN" altLang="en-US" sz="2000" b="1" dirty="0">
                <a:latin typeface="Times New Roman" panose="02020603050405020304" pitchFamily="18" charset="0"/>
              </a:rPr>
              <a:t>或噪声</a:t>
            </a:r>
            <a:r>
              <a:rPr lang="en-US" altLang="zh-CN" sz="2000" b="1">
                <a:latin typeface="Times New Roman" panose="02020603050405020304" pitchFamily="18" charset="0"/>
              </a:rPr>
              <a:t>)</a:t>
            </a:r>
            <a:r>
              <a:rPr lang="zh-CN" altLang="en-US" sz="2000" b="1" dirty="0">
                <a:latin typeface="Times New Roman" panose="02020603050405020304" pitchFamily="18" charset="0"/>
              </a:rPr>
              <a:t>，但习惯上把外部来的称为干扰，内部固有的称为噪声。本书只介绍内部噪声。内部噪声源</a:t>
            </a:r>
            <a:r>
              <a:rPr lang="en-US" altLang="zh-CN" sz="2000" b="1">
                <a:latin typeface="Times New Roman" panose="02020603050405020304" pitchFamily="18" charset="0"/>
              </a:rPr>
              <a:t>(</a:t>
            </a:r>
            <a:r>
              <a:rPr lang="zh-CN" altLang="en-US" sz="2000" b="1" dirty="0">
                <a:latin typeface="Times New Roman" panose="02020603050405020304" pitchFamily="18" charset="0"/>
              </a:rPr>
              <a:t>电噪声</a:t>
            </a:r>
            <a:r>
              <a:rPr lang="en-US" altLang="zh-CN" sz="2000" b="1">
                <a:latin typeface="Times New Roman" panose="02020603050405020304" pitchFamily="18" charset="0"/>
              </a:rPr>
              <a:t>)</a:t>
            </a:r>
            <a:r>
              <a:rPr lang="zh-CN" altLang="en-US" sz="2000" b="1" dirty="0">
                <a:latin typeface="Times New Roman" panose="02020603050405020304" pitchFamily="18" charset="0"/>
              </a:rPr>
              <a:t>主要有电阻热噪声、晶体管噪声和场效应管噪声</a:t>
            </a:r>
            <a:r>
              <a:rPr lang="en-US" altLang="zh-CN" sz="2000" b="1">
                <a:latin typeface="Times New Roman" panose="02020603050405020304" pitchFamily="18" charset="0"/>
              </a:rPr>
              <a:t>3</a:t>
            </a:r>
            <a:r>
              <a:rPr lang="zh-CN" altLang="en-US" sz="2000" b="1" dirty="0">
                <a:latin typeface="Times New Roman" panose="02020603050405020304" pitchFamily="18" charset="0"/>
              </a:rPr>
              <a:t>种。</a:t>
            </a:r>
            <a:endParaRPr lang="zh-CN" altLang="en-US" sz="2000" b="1" dirty="0">
              <a:latin typeface="Times New Roman" panose="02020603050405020304" pitchFamily="18" charset="0"/>
            </a:endParaRPr>
          </a:p>
        </p:txBody>
      </p:sp>
      <p:sp>
        <p:nvSpPr>
          <p:cNvPr id="555012" name="矩形 55501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55013" name="矩形 55501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4578" name="标题 66457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64579" name="文本占位符 664578"/>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2. 4. 1</a:t>
            </a:r>
            <a:r>
              <a:rPr lang="zh-CN" altLang="en-US" b="1" dirty="0">
                <a:latin typeface="Times New Roman" panose="02020603050405020304" pitchFamily="18" charset="0"/>
              </a:rPr>
              <a:t>电噪声</a:t>
            </a:r>
            <a:endParaRPr lang="zh-CN" altLang="en-US"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电阻热噪声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电阻热噪声是由于电阻内部自由电子的热运动产生的。在运动中自由电子经常相互碰撞，因而其运动速度的大小和方向都是不规则的。温度越高，运动越剧烈。只有当温度下降到绝对零度时，运动才会停止。自由电子这种热运动在导体内形成非常微弱的电流，这种电流呈杂乱起伏的状态，称为起伏噪声电流。起伏噪声电流流过电阻本身就会在其两端产生起伏噪声电压。电阻噪声电压波形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2 - 29</a:t>
            </a:r>
            <a:r>
              <a:rPr lang="zh-CN" altLang="en-US" sz="2000" b="1" dirty="0">
                <a:latin typeface="Times New Roman" panose="02020603050405020304" pitchFamily="18" charset="0"/>
              </a:rPr>
              <a:t>所示。</a:t>
            </a:r>
            <a:endParaRPr lang="zh-CN" altLang="en-US" sz="2000" b="1">
              <a:latin typeface="Times New Roman" panose="02020603050405020304" pitchFamily="18" charset="0"/>
            </a:endParaRPr>
          </a:p>
        </p:txBody>
      </p:sp>
      <p:sp>
        <p:nvSpPr>
          <p:cNvPr id="664580" name="矩形 66457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4581" name="矩形 66458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4582" name="矩形 66458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02" name="标题 66560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65603" name="文本占位符 66560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由于起伏噪声电压的变化是不规则的，其瞬时振幅和瞬时相位是随机的，所以无法计算其瞬时值。起伏噪声电压的平均值为零，噪声电压正是不规则地偏离此平均值而起伏变化。但是，起伏噪声的均方值是确定的，可以用功率计测量出来。实验发现，在整个无线电频段内，当温度一定时，单位电阻上所消耗的平均功率在单位频带内几乎是一个常数，即其功率频谱密度是一个常数。对照自光内包含了所有可见光波长这一现象，人们把这种在整个无线电频段内具有均匀频谱的起伏噪声称为白噪声。</a:t>
            </a:r>
            <a:endParaRPr lang="zh-CN" altLang="en-US" sz="2000" b="1" dirty="0">
              <a:latin typeface="Times New Roman" panose="02020603050405020304" pitchFamily="18" charset="0"/>
            </a:endParaRPr>
          </a:p>
        </p:txBody>
      </p:sp>
      <p:sp>
        <p:nvSpPr>
          <p:cNvPr id="665604" name="矩形 66560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5605" name="矩形 66560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5606" name="矩形 66560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6626" name="标题 66662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66627" name="文本占位符 66662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在单位频带内，电阻所产生的热噪声电压的均方值为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a:latin typeface="Times New Roman" panose="02020603050405020304" pitchFamily="18" charset="0"/>
              </a:rPr>
              <a:t>                                                              </a:t>
            </a:r>
            <a:r>
              <a:rPr lang="en-US" altLang="zh-CN" sz="2000" b="1">
                <a:latin typeface="Times New Roman" panose="02020603050405020304" pitchFamily="18" charset="0"/>
              </a:rPr>
              <a:t>(2. 51)</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    </a:t>
            </a:r>
            <a:r>
              <a:rPr lang="en-US" altLang="zh-CN" sz="2000" b="1">
                <a:latin typeface="Times New Roman" panose="02020603050405020304" pitchFamily="18" charset="0"/>
              </a:rPr>
              <a:t>k——</a:t>
            </a:r>
            <a:r>
              <a:rPr lang="zh-CN" altLang="en-US" sz="2000" b="1" dirty="0">
                <a:latin typeface="Times New Roman" panose="02020603050405020304" pitchFamily="18" charset="0"/>
              </a:rPr>
              <a:t>玻耳兹曼常数，为</a:t>
            </a:r>
            <a:r>
              <a:rPr lang="en-US" altLang="zh-CN" sz="2000" b="1">
                <a:latin typeface="Times New Roman" panose="02020603050405020304" pitchFamily="18" charset="0"/>
              </a:rPr>
              <a:t>1. 38</a:t>
            </a:r>
            <a:r>
              <a:rPr lang="en-US" altLang="zh-CN" sz="2000" b="1"/>
              <a:t>×</a:t>
            </a:r>
            <a:r>
              <a:rPr lang="en-US" altLang="zh-CN" sz="2000" b="1">
                <a:latin typeface="Times New Roman" panose="02020603050405020304" pitchFamily="18" charset="0"/>
              </a:rPr>
              <a:t>10</a:t>
            </a:r>
            <a:r>
              <a:rPr lang="en-US" altLang="zh-CN" sz="2000" b="1" baseline="30000">
                <a:latin typeface="Times New Roman" panose="02020603050405020304" pitchFamily="18" charset="0"/>
              </a:rPr>
              <a:t>-23</a:t>
            </a:r>
            <a:r>
              <a:rPr lang="en-US" altLang="zh-CN" sz="2000" b="1">
                <a:latin typeface="Times New Roman" panose="02020603050405020304" pitchFamily="18" charset="0"/>
              </a:rPr>
              <a:t> J/K;</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T——</a:t>
            </a:r>
            <a:r>
              <a:rPr lang="zh-CN" altLang="en-US" sz="2000" b="1" dirty="0">
                <a:latin typeface="Times New Roman" panose="02020603050405020304" pitchFamily="18" charset="0"/>
              </a:rPr>
              <a:t>热力学温度，</a:t>
            </a:r>
            <a:r>
              <a:rPr lang="en-US" altLang="zh-CN" sz="2000" b="1">
                <a:latin typeface="Times New Roman" panose="02020603050405020304" pitchFamily="18" charset="0"/>
              </a:rPr>
              <a:t>K;</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en-US" altLang="zh-CN" sz="2000" b="1" err="1">
                <a:latin typeface="Times New Roman" panose="02020603050405020304" pitchFamily="18" charset="0"/>
              </a:rPr>
              <a:t>S(f</a:t>
            </a:r>
            <a:r>
              <a:rPr lang="en-US" altLang="zh-CN" sz="2000" b="1">
                <a:latin typeface="Times New Roman" panose="02020603050405020304" pitchFamily="18" charset="0"/>
              </a:rPr>
              <a:t>)——</a:t>
            </a:r>
            <a:r>
              <a:rPr lang="zh-CN" altLang="en-US" sz="2000" b="1" dirty="0">
                <a:latin typeface="Times New Roman" panose="02020603050405020304" pitchFamily="18" charset="0"/>
              </a:rPr>
              <a:t>噪声功率谱密度。</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绝对温度</a:t>
            </a:r>
            <a:r>
              <a:rPr lang="en-US" altLang="zh-CN" sz="2000" b="1">
                <a:latin typeface="Times New Roman" panose="02020603050405020304" pitchFamily="18" charset="0"/>
              </a:rPr>
              <a:t>T( K)</a:t>
            </a:r>
            <a:r>
              <a:rPr lang="zh-CN" altLang="en-US" sz="2000" b="1" dirty="0">
                <a:latin typeface="Times New Roman" panose="02020603050405020304" pitchFamily="18" charset="0"/>
              </a:rPr>
              <a:t>与摄氏温度</a:t>
            </a:r>
            <a:r>
              <a:rPr lang="en-US" altLang="zh-CN" sz="2000" b="1">
                <a:latin typeface="Times New Roman" panose="02020603050405020304" pitchFamily="18" charset="0"/>
              </a:rPr>
              <a:t>T( </a:t>
            </a:r>
            <a:r>
              <a:rPr lang="en-US" altLang="zh-CN" sz="2000" b="1" baseline="30000">
                <a:latin typeface="Times New Roman" panose="02020603050405020304" pitchFamily="18" charset="0"/>
              </a:rPr>
              <a:t>0</a:t>
            </a:r>
            <a:r>
              <a:rPr lang="en-US" altLang="zh-CN" sz="2000" b="1">
                <a:latin typeface="Times New Roman" panose="02020603050405020304" pitchFamily="18" charset="0"/>
              </a:rPr>
              <a:t>C)</a:t>
            </a:r>
            <a:r>
              <a:rPr lang="zh-CN" altLang="en-US" sz="2000" b="1" dirty="0">
                <a:latin typeface="Times New Roman" panose="02020603050405020304" pitchFamily="18" charset="0"/>
              </a:rPr>
              <a:t>间的关系为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endParaRPr lang="zh-CN" altLang="en-US" sz="2000" b="1">
              <a:latin typeface="Times New Roman" panose="02020603050405020304" pitchFamily="18" charset="0"/>
            </a:endParaRPr>
          </a:p>
        </p:txBody>
      </p:sp>
      <p:sp>
        <p:nvSpPr>
          <p:cNvPr id="666628" name="矩形 66662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6629" name="矩形 66662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6630" name="矩形 66662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66631" name="图片 666630"/>
          <p:cNvPicPr>
            <a:picLocks noChangeAspect="1"/>
          </p:cNvPicPr>
          <p:nvPr/>
        </p:nvPicPr>
        <p:blipFill>
          <a:blip r:embed="rId1"/>
          <a:stretch>
            <a:fillRect/>
          </a:stretch>
        </p:blipFill>
        <p:spPr>
          <a:xfrm>
            <a:off x="3779838" y="2492375"/>
            <a:ext cx="2705100" cy="295275"/>
          </a:xfrm>
          <a:prstGeom prst="rect">
            <a:avLst/>
          </a:prstGeom>
          <a:noFill/>
          <a:ln w="9525">
            <a:noFill/>
          </a:ln>
        </p:spPr>
      </p:pic>
      <p:pic>
        <p:nvPicPr>
          <p:cNvPr id="666632" name="图片 666631"/>
          <p:cNvPicPr>
            <a:picLocks noChangeAspect="1"/>
          </p:cNvPicPr>
          <p:nvPr/>
        </p:nvPicPr>
        <p:blipFill>
          <a:blip r:embed="rId2"/>
          <a:stretch>
            <a:fillRect/>
          </a:stretch>
        </p:blipFill>
        <p:spPr>
          <a:xfrm>
            <a:off x="3505200" y="4724400"/>
            <a:ext cx="2133600" cy="304800"/>
          </a:xfrm>
          <a:prstGeom prst="rect">
            <a:avLst/>
          </a:prstGeom>
          <a:noFill/>
          <a:ln w="9525">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7650" name="标题 66764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67651" name="文本占位符 66765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电阻热噪声频谱很宽，但只有位于放大器通频带</a:t>
            </a:r>
            <a:r>
              <a:rPr lang="en-US" altLang="en-US" b="1"/>
              <a:t>△</a:t>
            </a:r>
            <a:r>
              <a:rPr lang="en-US" altLang="zh-CN" sz="2000" b="1" i="1">
                <a:latin typeface="Times New Roman" panose="02020603050405020304" pitchFamily="18" charset="0"/>
              </a:rPr>
              <a:t>f</a:t>
            </a:r>
            <a:r>
              <a:rPr lang="zh-CN" altLang="en-US" sz="2000" b="1" dirty="0">
                <a:latin typeface="Times New Roman" panose="02020603050405020304" pitchFamily="18" charset="0"/>
              </a:rPr>
              <a:t>内那一部分噪声功率才能通过放大器得到放大。能通过放大器的电阻热噪声电压的均方值为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                               ( 2. 52)</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 </a:t>
            </a:r>
            <a:r>
              <a:rPr lang="en-US" altLang="en-US" b="1"/>
              <a:t>△</a:t>
            </a:r>
            <a:r>
              <a:rPr lang="en-US" altLang="zh-CN" sz="2000" b="1" i="1">
                <a:latin typeface="Times New Roman" panose="02020603050405020304" pitchFamily="18" charset="0"/>
              </a:rPr>
              <a:t>f</a:t>
            </a:r>
            <a:r>
              <a:rPr lang="zh-CN" altLang="en-US" sz="2000" b="1" dirty="0">
                <a:latin typeface="Times New Roman" panose="02020603050405020304" pitchFamily="18" charset="0"/>
              </a:rPr>
              <a:t>为等效噪声带宽。</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因此，噪声电压的有效值</a:t>
            </a:r>
            <a:r>
              <a:rPr lang="en-US" altLang="zh-CN" sz="2000" b="1">
                <a:latin typeface="Times New Roman" panose="02020603050405020304" pitchFamily="18" charset="0"/>
              </a:rPr>
              <a:t>(</a:t>
            </a:r>
            <a:r>
              <a:rPr lang="zh-CN" altLang="en-US" sz="2000" b="1" dirty="0">
                <a:latin typeface="Times New Roman" panose="02020603050405020304" pitchFamily="18" charset="0"/>
              </a:rPr>
              <a:t>噪声电压</a:t>
            </a:r>
            <a:r>
              <a:rPr lang="en-US" altLang="zh-CN" sz="2000" b="1">
                <a:latin typeface="Times New Roman" panose="02020603050405020304" pitchFamily="18" charset="0"/>
              </a:rPr>
              <a:t>)</a:t>
            </a:r>
            <a:r>
              <a:rPr lang="zh-CN" altLang="en-US" sz="2000" b="1" dirty="0">
                <a:latin typeface="Times New Roman" panose="02020603050405020304" pitchFamily="18" charset="0"/>
              </a:rPr>
              <a:t>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a:latin typeface="Times New Roman" panose="02020603050405020304" pitchFamily="18" charset="0"/>
              </a:rPr>
              <a:t>                                </a:t>
            </a:r>
            <a:r>
              <a:rPr lang="en-US" altLang="zh-CN" sz="2000" b="1">
                <a:latin typeface="Times New Roman" panose="02020603050405020304" pitchFamily="18" charset="0"/>
              </a:rPr>
              <a:t>                           ( 2. 53)</a:t>
            </a:r>
            <a:endParaRPr lang="en-US" altLang="zh-CN" sz="2000" b="1">
              <a:latin typeface="Times New Roman" panose="02020603050405020304" pitchFamily="18" charset="0"/>
            </a:endParaRPr>
          </a:p>
          <a:p>
            <a:pPr>
              <a:lnSpc>
                <a:spcPct val="130000"/>
              </a:lnSpc>
            </a:pPr>
            <a:endParaRPr lang="en-US" altLang="zh-CN" sz="2000" b="1" dirty="0">
              <a:latin typeface="Times New Roman" panose="02020603050405020304" pitchFamily="18" charset="0"/>
            </a:endParaRPr>
          </a:p>
        </p:txBody>
      </p:sp>
      <p:sp>
        <p:nvSpPr>
          <p:cNvPr id="667652" name="矩形 66765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7653" name="矩形 66765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7654" name="矩形 66765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67655" name="图片 667654"/>
          <p:cNvPicPr>
            <a:picLocks noChangeAspect="1"/>
          </p:cNvPicPr>
          <p:nvPr/>
        </p:nvPicPr>
        <p:blipFill>
          <a:blip r:embed="rId1"/>
          <a:stretch>
            <a:fillRect/>
          </a:stretch>
        </p:blipFill>
        <p:spPr>
          <a:xfrm>
            <a:off x="4284663" y="3429000"/>
            <a:ext cx="1400175" cy="438150"/>
          </a:xfrm>
          <a:prstGeom prst="rect">
            <a:avLst/>
          </a:prstGeom>
          <a:noFill/>
          <a:ln w="9525">
            <a:noFill/>
          </a:ln>
        </p:spPr>
      </p:pic>
      <p:pic>
        <p:nvPicPr>
          <p:cNvPr id="667656" name="图片 667655"/>
          <p:cNvPicPr>
            <a:picLocks noChangeAspect="1"/>
          </p:cNvPicPr>
          <p:nvPr/>
        </p:nvPicPr>
        <p:blipFill>
          <a:blip r:embed="rId2"/>
          <a:stretch>
            <a:fillRect/>
          </a:stretch>
        </p:blipFill>
        <p:spPr>
          <a:xfrm>
            <a:off x="3708400" y="4868863"/>
            <a:ext cx="2362200" cy="495300"/>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8674" name="标题 66867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68675" name="文本占位符 66867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噪声电流的均方值为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( 2. 54)</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所以，一个实际电阻可以分别用噪声电流源和噪声电压源表示，如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30</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理想电抗元件是不会产生噪声的，但实际电抗元件是有损耗电阻的，这些损耗电阻会产生噪声。对于实际电感的损耗电阻一般不能忽略，而对于实际电容的损耗电阻一般可以忽略。</a:t>
            </a:r>
            <a:endParaRPr lang="zh-CN" altLang="en-US" sz="2000" b="1" dirty="0">
              <a:latin typeface="Times New Roman" panose="02020603050405020304" pitchFamily="18" charset="0"/>
            </a:endParaRPr>
          </a:p>
        </p:txBody>
      </p:sp>
      <p:sp>
        <p:nvSpPr>
          <p:cNvPr id="668676" name="矩形 66867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68677" name="矩形 66867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68678" name="矩形 66867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68679" name="图片 668678"/>
          <p:cNvPicPr>
            <a:picLocks noChangeAspect="1"/>
          </p:cNvPicPr>
          <p:nvPr/>
        </p:nvPicPr>
        <p:blipFill>
          <a:blip r:embed="rId2"/>
          <a:stretch>
            <a:fillRect/>
          </a:stretch>
        </p:blipFill>
        <p:spPr>
          <a:xfrm>
            <a:off x="4572000" y="2349500"/>
            <a:ext cx="1552575" cy="409575"/>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0722" name="标题 67072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0723" name="文本占位符 670722"/>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晶体管的噪声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晶体管的噪声一般比电阻热噪声大，它有以下</a:t>
            </a:r>
            <a:r>
              <a:rPr lang="en-US" altLang="zh-CN" sz="2000" b="1">
                <a:latin typeface="Times New Roman" panose="02020603050405020304" pitchFamily="18" charset="0"/>
              </a:rPr>
              <a:t>4</a:t>
            </a:r>
            <a:r>
              <a:rPr lang="zh-CN" altLang="en-US" sz="2000" b="1" dirty="0">
                <a:latin typeface="Times New Roman" panose="02020603050405020304" pitchFamily="18" charset="0"/>
              </a:rPr>
              <a:t>种形式</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热噪声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和电阻相同，在晶体管中，电子不规则的热运动同样会产生热噪声。其中基极电阻</a:t>
            </a:r>
            <a:r>
              <a:rPr lang="zh-CN" altLang="en-US" sz="2000" b="1">
                <a:latin typeface="Times New Roman" panose="02020603050405020304" pitchFamily="18" charset="0"/>
              </a:rPr>
              <a:t>        </a:t>
            </a:r>
            <a:r>
              <a:rPr lang="zh-CN" altLang="en-US" sz="2000" b="1" dirty="0">
                <a:latin typeface="Times New Roman" panose="02020603050405020304" pitchFamily="18" charset="0"/>
              </a:rPr>
              <a:t>所引起的热噪声最大，发射极和集电极电阻的热噪声一般很小，可以忽略。所以</a:t>
            </a:r>
            <a:r>
              <a:rPr lang="zh-CN" altLang="en-US" sz="2000" b="1">
                <a:latin typeface="Times New Roman" panose="02020603050405020304" pitchFamily="18" charset="0"/>
              </a:rPr>
              <a:t>         </a:t>
            </a:r>
            <a:r>
              <a:rPr lang="zh-CN" altLang="en-US" sz="2000" b="1" dirty="0">
                <a:latin typeface="Times New Roman" panose="02020603050405020304" pitchFamily="18" charset="0"/>
              </a:rPr>
              <a:t>产生的热噪声电压均方值为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a:latin typeface="Times New Roman" panose="02020603050405020304" pitchFamily="18" charset="0"/>
              </a:rPr>
              <a:t>                                                          </a:t>
            </a:r>
            <a:r>
              <a:rPr lang="en-US" altLang="zh-CN" sz="2000" b="1">
                <a:latin typeface="Times New Roman" panose="02020603050405020304" pitchFamily="18" charset="0"/>
              </a:rPr>
              <a:t>(2. 55)</a:t>
            </a:r>
            <a:endParaRPr lang="en-US" altLang="zh-CN" sz="2000" b="1">
              <a:latin typeface="Times New Roman" panose="02020603050405020304" pitchFamily="18" charset="0"/>
            </a:endParaRPr>
          </a:p>
        </p:txBody>
      </p:sp>
      <p:sp>
        <p:nvSpPr>
          <p:cNvPr id="670724" name="矩形 67072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0725" name="矩形 67072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0726" name="矩形 67072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0727" name="图片 670726"/>
          <p:cNvPicPr>
            <a:picLocks noChangeAspect="1"/>
          </p:cNvPicPr>
          <p:nvPr/>
        </p:nvPicPr>
        <p:blipFill>
          <a:blip r:embed="rId1"/>
          <a:stretch>
            <a:fillRect/>
          </a:stretch>
        </p:blipFill>
        <p:spPr>
          <a:xfrm>
            <a:off x="4859338" y="4941888"/>
            <a:ext cx="1828800" cy="561975"/>
          </a:xfrm>
          <a:prstGeom prst="rect">
            <a:avLst/>
          </a:prstGeom>
          <a:noFill/>
          <a:ln w="9525">
            <a:noFill/>
          </a:ln>
        </p:spPr>
      </p:pic>
      <p:pic>
        <p:nvPicPr>
          <p:cNvPr id="670728" name="图片 670727"/>
          <p:cNvPicPr>
            <a:picLocks noChangeAspect="1"/>
          </p:cNvPicPr>
          <p:nvPr/>
        </p:nvPicPr>
        <p:blipFill>
          <a:blip r:embed="rId2"/>
          <a:stretch>
            <a:fillRect/>
          </a:stretch>
        </p:blipFill>
        <p:spPr>
          <a:xfrm>
            <a:off x="7524750" y="4076700"/>
            <a:ext cx="431800" cy="360363"/>
          </a:xfrm>
          <a:prstGeom prst="rect">
            <a:avLst/>
          </a:prstGeom>
          <a:noFill/>
          <a:ln w="9525">
            <a:noFill/>
          </a:ln>
        </p:spPr>
      </p:pic>
      <p:pic>
        <p:nvPicPr>
          <p:cNvPr id="670729" name="图片 670728"/>
          <p:cNvPicPr>
            <a:picLocks noChangeAspect="1"/>
          </p:cNvPicPr>
          <p:nvPr/>
        </p:nvPicPr>
        <p:blipFill>
          <a:blip r:embed="rId2"/>
          <a:stretch>
            <a:fillRect/>
          </a:stretch>
        </p:blipFill>
        <p:spPr>
          <a:xfrm>
            <a:off x="4645025" y="3644900"/>
            <a:ext cx="431800" cy="360363"/>
          </a:xfrm>
          <a:prstGeom prst="rect">
            <a:avLst/>
          </a:prstGeom>
          <a:noFill/>
          <a:ln w="9525">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1746" name="标题 67174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1747" name="文本占位符 67174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散粒噪声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散粒噪声是晶体管的主要噪声源。散粒噪声这个词是沿用电子管噪声中的词。在二极管和三极管中都存在散粒噪声。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晶体三极管是由两个</a:t>
            </a:r>
            <a:r>
              <a:rPr lang="en-US" altLang="zh-CN" sz="2000" b="1">
                <a:latin typeface="Times New Roman" panose="02020603050405020304" pitchFamily="18" charset="0"/>
              </a:rPr>
              <a:t>PN</a:t>
            </a:r>
            <a:r>
              <a:rPr lang="zh-CN" altLang="en-US" sz="2000" b="1" dirty="0">
                <a:latin typeface="Times New Roman" panose="02020603050405020304" pitchFamily="18" charset="0"/>
              </a:rPr>
              <a:t>结构成的，当晶体管处于放大状态时，发射结为正向偏置，发射结所产生的散粒噪声较大</a:t>
            </a:r>
            <a:r>
              <a:rPr lang="en-US" altLang="zh-CN" sz="2000" b="1">
                <a:latin typeface="Times New Roman" panose="02020603050405020304" pitchFamily="18" charset="0"/>
              </a:rPr>
              <a:t>;</a:t>
            </a:r>
            <a:r>
              <a:rPr lang="zh-CN" altLang="en-US" sz="2000" b="1" dirty="0">
                <a:latin typeface="Times New Roman" panose="02020603050405020304" pitchFamily="18" charset="0"/>
              </a:rPr>
              <a:t>集电结为反向偏置，集电结所产生的散粒噪声可忽略不计。发射结散粒噪声电流均方值为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(2. 56)</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a:t>
            </a:r>
            <a:r>
              <a:rPr lang="en-US" altLang="zh-CN" sz="2000" b="1">
                <a:latin typeface="Times New Roman" panose="02020603050405020304" pitchFamily="18" charset="0"/>
              </a:rPr>
              <a:t>q</a:t>
            </a:r>
            <a:r>
              <a:rPr lang="zh-CN" altLang="en-US" sz="2000" b="1" dirty="0">
                <a:latin typeface="Times New Roman" panose="02020603050405020304" pitchFamily="18" charset="0"/>
              </a:rPr>
              <a:t>是电子电荷</a:t>
            </a:r>
            <a:r>
              <a:rPr lang="en-US" altLang="zh-CN" sz="2000" b="1">
                <a:latin typeface="Times New Roman" panose="02020603050405020304" pitchFamily="18" charset="0"/>
              </a:rPr>
              <a:t>(1.6</a:t>
            </a:r>
            <a:r>
              <a:rPr lang="en-US" altLang="en-US" sz="2000" b="1">
                <a:latin typeface="Times New Roman" panose="02020603050405020304" pitchFamily="18" charset="0"/>
              </a:rPr>
              <a:t>×</a:t>
            </a:r>
            <a:r>
              <a:rPr lang="en-US" altLang="zh-CN" sz="2000" b="1">
                <a:latin typeface="Times New Roman" panose="02020603050405020304" pitchFamily="18" charset="0"/>
              </a:rPr>
              <a:t>10</a:t>
            </a:r>
            <a:r>
              <a:rPr lang="en-US" altLang="zh-CN" sz="2000" b="1" baseline="30000">
                <a:latin typeface="Times New Roman" panose="02020603050405020304" pitchFamily="18" charset="0"/>
              </a:rPr>
              <a:t>-19</a:t>
            </a:r>
            <a:r>
              <a:rPr lang="en-US" altLang="zh-CN" sz="2000" b="1">
                <a:latin typeface="Times New Roman" panose="02020603050405020304" pitchFamily="18" charset="0"/>
              </a:rPr>
              <a:t>C)</a:t>
            </a:r>
            <a:r>
              <a:rPr lang="zh-CN" altLang="en-US" sz="2000" b="1" dirty="0">
                <a:latin typeface="Times New Roman" panose="02020603050405020304" pitchFamily="18" charset="0"/>
              </a:rPr>
              <a:t>，</a:t>
            </a:r>
            <a:r>
              <a:rPr lang="en-US" altLang="zh-CN" sz="2000" b="1">
                <a:latin typeface="Times New Roman" panose="02020603050405020304" pitchFamily="18" charset="0"/>
              </a:rPr>
              <a:t>I</a:t>
            </a:r>
            <a:r>
              <a:rPr lang="en-US" altLang="zh-CN" sz="2000" b="1" baseline="-25000">
                <a:latin typeface="Times New Roman" panose="02020603050405020304" pitchFamily="18" charset="0"/>
              </a:rPr>
              <a:t>E</a:t>
            </a:r>
            <a:r>
              <a:rPr lang="zh-CN" altLang="en-US" sz="2000" b="1" dirty="0">
                <a:latin typeface="Times New Roman" panose="02020603050405020304" pitchFamily="18" charset="0"/>
              </a:rPr>
              <a:t>是发射极直流电流。</a:t>
            </a:r>
            <a:endParaRPr lang="zh-CN" altLang="en-US" sz="2000" b="1" dirty="0">
              <a:latin typeface="Times New Roman" panose="02020603050405020304" pitchFamily="18" charset="0"/>
            </a:endParaRPr>
          </a:p>
        </p:txBody>
      </p:sp>
      <p:sp>
        <p:nvSpPr>
          <p:cNvPr id="671748" name="矩形 67174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1749" name="矩形 67174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1750" name="矩形 67174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1751" name="图片 671750"/>
          <p:cNvPicPr>
            <a:picLocks noChangeAspect="1"/>
          </p:cNvPicPr>
          <p:nvPr/>
        </p:nvPicPr>
        <p:blipFill>
          <a:blip r:embed="rId1"/>
          <a:stretch>
            <a:fillRect/>
          </a:stretch>
        </p:blipFill>
        <p:spPr>
          <a:xfrm>
            <a:off x="4572000" y="4797425"/>
            <a:ext cx="1638300" cy="466725"/>
          </a:xfrm>
          <a:prstGeom prst="rect">
            <a:avLst/>
          </a:prstGeom>
          <a:noFill/>
          <a:ln w="9525">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2770" name="标题 67276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2771" name="文本占位符 67277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(3)</a:t>
            </a:r>
            <a:r>
              <a:rPr lang="zh-CN" altLang="en-US" sz="2000" b="1" dirty="0">
                <a:latin typeface="Times New Roman" panose="02020603050405020304" pitchFamily="18" charset="0"/>
              </a:rPr>
              <a:t>分配噪声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晶体管发射区注入到基区的多数载流子，大部分到达集电极，成为集电极电流，而小部分在基区内被复合，形成基极电流。这两部分电流的分配比例是随机的，因而造成通过集电结的电流在静态值上下起伏变化，引起噪声，人们把这种噪声称为分配噪声。晶体管集电极电流分配噪声电流均值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(2. 57)</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a:t>
            </a:r>
            <a:r>
              <a:rPr lang="en-US" altLang="zh-CN" sz="2000" b="1" i="1">
                <a:latin typeface="Times New Roman" panose="02020603050405020304" pitchFamily="18" charset="0"/>
              </a:rPr>
              <a:t>a</a:t>
            </a:r>
            <a:r>
              <a:rPr lang="zh-CN" altLang="en-US" sz="2000" b="1" dirty="0">
                <a:latin typeface="Times New Roman" panose="02020603050405020304" pitchFamily="18" charset="0"/>
              </a:rPr>
              <a:t>是共基极状态的电流放大系数</a:t>
            </a:r>
            <a:r>
              <a:rPr lang="en-US" altLang="zh-CN" sz="2000" b="1">
                <a:latin typeface="Times New Roman" panose="02020603050405020304" pitchFamily="18" charset="0"/>
              </a:rPr>
              <a:t>;</a:t>
            </a:r>
            <a:r>
              <a:rPr lang="en-US" altLang="zh-CN" sz="2000" b="1" i="1">
                <a:latin typeface="Times New Roman" panose="02020603050405020304" pitchFamily="18" charset="0"/>
              </a:rPr>
              <a:t>a</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是相应于零频率的</a:t>
            </a:r>
            <a:r>
              <a:rPr lang="en-US" altLang="zh-CN" sz="2000" b="1" i="1">
                <a:latin typeface="Times New Roman" panose="02020603050405020304" pitchFamily="18" charset="0"/>
              </a:rPr>
              <a:t>a</a:t>
            </a:r>
            <a:r>
              <a:rPr lang="zh-CN" altLang="en-US" sz="2000" b="1" dirty="0">
                <a:latin typeface="Times New Roman" panose="02020603050405020304" pitchFamily="18" charset="0"/>
              </a:rPr>
              <a:t>值。</a:t>
            </a:r>
            <a:endParaRPr lang="zh-CN" altLang="en-US" sz="2000" b="1" dirty="0">
              <a:latin typeface="Times New Roman" panose="02020603050405020304" pitchFamily="18" charset="0"/>
            </a:endParaRPr>
          </a:p>
        </p:txBody>
      </p:sp>
      <p:sp>
        <p:nvSpPr>
          <p:cNvPr id="672772" name="矩形 67277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2773" name="矩形 67277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2774" name="矩形 67277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2775" name="图片 672774"/>
          <p:cNvPicPr>
            <a:picLocks noChangeAspect="1"/>
          </p:cNvPicPr>
          <p:nvPr/>
        </p:nvPicPr>
        <p:blipFill>
          <a:blip r:embed="rId1"/>
          <a:stretch>
            <a:fillRect/>
          </a:stretch>
        </p:blipFill>
        <p:spPr>
          <a:xfrm>
            <a:off x="3995738" y="4652963"/>
            <a:ext cx="2428875" cy="676275"/>
          </a:xfrm>
          <a:prstGeom prst="rect">
            <a:avLst/>
          </a:prstGeom>
          <a:noFill/>
          <a:ln w="9525">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3794" name="标题 67379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3795" name="文本占位符 67379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(4)</a:t>
            </a:r>
            <a:r>
              <a:rPr lang="zh-CN" altLang="en-US" sz="2000" b="1" dirty="0">
                <a:latin typeface="Times New Roman" panose="02020603050405020304" pitchFamily="18" charset="0"/>
              </a:rPr>
              <a:t>闪烁噪声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闪烁噪声又称低频噪声。一般认为这种噪声是由于晶体管清洁处理不好或有缺陷造成的。其特点是频谱集中在低频</a:t>
            </a:r>
            <a:r>
              <a:rPr lang="en-US" altLang="zh-CN" sz="2000" b="1">
                <a:latin typeface="Times New Roman" panose="02020603050405020304" pitchFamily="18" charset="0"/>
              </a:rPr>
              <a:t>(</a:t>
            </a:r>
            <a:r>
              <a:rPr lang="zh-CN" altLang="en-US" sz="2000" b="1" dirty="0">
                <a:latin typeface="Times New Roman" panose="02020603050405020304" pitchFamily="18" charset="0"/>
              </a:rPr>
              <a:t>约</a:t>
            </a:r>
            <a:r>
              <a:rPr lang="en-US" altLang="zh-CN" sz="2000" b="1">
                <a:latin typeface="Times New Roman" panose="02020603050405020304" pitchFamily="18" charset="0"/>
              </a:rPr>
              <a:t>1 kHz</a:t>
            </a:r>
            <a:r>
              <a:rPr lang="zh-CN" altLang="en-US" sz="2000" b="1" dirty="0">
                <a:latin typeface="Times New Roman" panose="02020603050405020304" pitchFamily="18" charset="0"/>
              </a:rPr>
              <a:t>以下</a:t>
            </a:r>
            <a:r>
              <a:rPr lang="en-US" altLang="zh-CN" sz="2000" b="1">
                <a:latin typeface="Times New Roman" panose="02020603050405020304" pitchFamily="18" charset="0"/>
              </a:rPr>
              <a:t>)</a:t>
            </a:r>
            <a:r>
              <a:rPr lang="zh-CN" altLang="en-US" sz="2000" b="1" dirty="0">
                <a:latin typeface="Times New Roman" panose="02020603050405020304" pitchFamily="18" charset="0"/>
              </a:rPr>
              <a:t>，在高频工作时通常可不考虑它的影响。</a:t>
            </a:r>
            <a:endParaRPr lang="zh-CN" altLang="en-US" sz="2000" b="1" dirty="0">
              <a:latin typeface="Times New Roman" panose="02020603050405020304" pitchFamily="18" charset="0"/>
            </a:endParaRPr>
          </a:p>
        </p:txBody>
      </p:sp>
      <p:sp>
        <p:nvSpPr>
          <p:cNvPr id="673796" name="矩形 67379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3797" name="矩形 67379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3798" name="矩形 67379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3138" name="标题 60313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603139" name="文本占位符 60313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②</a:t>
            </a:r>
            <a:r>
              <a:rPr lang="zh-CN" altLang="en-US" sz="2000" b="1" dirty="0">
                <a:latin typeface="Times New Roman" panose="02020603050405020304" pitchFamily="18" charset="0"/>
              </a:rPr>
              <a:t>矩形系数。假设谐振放大器是理想放大器，其特性曲线是如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a:t>
            </a:r>
            <a:r>
              <a:rPr lang="zh-CN" altLang="en-US" sz="2000" b="1" dirty="0">
                <a:latin typeface="Times New Roman" panose="02020603050405020304" pitchFamily="18" charset="0"/>
              </a:rPr>
              <a:t>所示的理想矩形。该图表明在通频带内放大器的电压增益保持不变，而在通频带外电压增益为零。若干扰信号频率在放大器的频带之外，那么，它将被全部抑制。实际谐振放大器的特性曲线为如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1</a:t>
            </a:r>
            <a:r>
              <a:rPr lang="zh-CN" altLang="en-US" sz="2000" b="1" dirty="0">
                <a:latin typeface="Times New Roman" panose="02020603050405020304" pitchFamily="18" charset="0"/>
              </a:rPr>
              <a:t>所示的钟形曲线。为了评价实际放大器的谐振曲线与理想曲线的接近程度，引入矩形</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系数，定义为</a:t>
            </a:r>
            <a:endParaRPr lang="zh-CN" altLang="en-US" sz="2000" b="1" dirty="0">
              <a:latin typeface="Times New Roman" panose="02020603050405020304" pitchFamily="18" charset="0"/>
            </a:endParaRPr>
          </a:p>
        </p:txBody>
      </p:sp>
      <p:sp>
        <p:nvSpPr>
          <p:cNvPr id="603140" name="矩形 60313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3141" name="矩形 60314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3142" name="矩形 60314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4818" name="标题 67481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4819" name="文本占位符 67481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场效应管的噪声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场效应管的噪声主要是</a:t>
            </a:r>
            <a:r>
              <a:rPr lang="en-US" altLang="zh-CN" sz="2000" b="1">
                <a:latin typeface="Times New Roman" panose="02020603050405020304" pitchFamily="18" charset="0"/>
              </a:rPr>
              <a:t>:</a:t>
            </a:r>
            <a:r>
              <a:rPr lang="zh-CN" altLang="en-US" sz="2000" b="1" dirty="0">
                <a:latin typeface="Times New Roman" panose="02020603050405020304" pitchFamily="18" charset="0"/>
              </a:rPr>
              <a:t>由场效应管沟道电阻产生的热噪声</a:t>
            </a:r>
            <a:r>
              <a:rPr lang="en-US" altLang="zh-CN" sz="2000" b="1">
                <a:latin typeface="Times New Roman" panose="02020603050405020304" pitchFamily="18" charset="0"/>
              </a:rPr>
              <a:t>;</a:t>
            </a:r>
            <a:r>
              <a:rPr lang="zh-CN" altLang="en-US" sz="2000" b="1" dirty="0">
                <a:latin typeface="Times New Roman" panose="02020603050405020304" pitchFamily="18" charset="0"/>
              </a:rPr>
              <a:t>栅极漏电流产生的散粒噪声</a:t>
            </a:r>
            <a:r>
              <a:rPr lang="en-US" altLang="zh-CN" sz="2000" b="1">
                <a:latin typeface="Times New Roman" panose="02020603050405020304" pitchFamily="18" charset="0"/>
              </a:rPr>
              <a:t>;</a:t>
            </a:r>
            <a:r>
              <a:rPr lang="zh-CN" altLang="en-US" sz="2000" b="1" dirty="0">
                <a:latin typeface="Times New Roman" panose="02020603050405020304" pitchFamily="18" charset="0"/>
              </a:rPr>
              <a:t>表面处理不当引起的闪烁噪声。一般说来，场效应管的噪声比晶体管的噪声低。</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综合以上讨论，可画出晶体管共基接法噪声等效电路如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2 -31</a:t>
            </a:r>
            <a:r>
              <a:rPr lang="zh-CN" altLang="en-US" sz="2000" b="1" dirty="0">
                <a:latin typeface="Times New Roman" panose="02020603050405020304" pitchFamily="18" charset="0"/>
              </a:rPr>
              <a:t>所示。图中没有计入闪烁噪声，其中，</a:t>
            </a:r>
            <a:r>
              <a:rPr lang="en-US" altLang="zh-CN" sz="2000" b="1">
                <a:latin typeface="Times New Roman" panose="02020603050405020304" pitchFamily="18" charset="0"/>
              </a:rPr>
              <a:t>I</a:t>
            </a:r>
            <a:r>
              <a:rPr lang="en-US" altLang="zh-CN" sz="2000" b="1" baseline="30000">
                <a:latin typeface="Times New Roman" panose="02020603050405020304" pitchFamily="18" charset="0"/>
              </a:rPr>
              <a:t>2</a:t>
            </a:r>
            <a:r>
              <a:rPr lang="en-US" altLang="zh-CN" sz="2000" b="1" baseline="-25000">
                <a:latin typeface="Times New Roman" panose="02020603050405020304" pitchFamily="18" charset="0"/>
              </a:rPr>
              <a:t>en</a:t>
            </a:r>
            <a:r>
              <a:rPr lang="zh-CN" altLang="en-US" sz="2000" b="1" dirty="0">
                <a:latin typeface="Times New Roman" panose="02020603050405020304" pitchFamily="18" charset="0"/>
              </a:rPr>
              <a:t>、 </a:t>
            </a:r>
            <a:r>
              <a:rPr lang="en-US" altLang="zh-CN" sz="2000" b="1">
                <a:latin typeface="Times New Roman" panose="02020603050405020304" pitchFamily="18" charset="0"/>
              </a:rPr>
              <a:t>I</a:t>
            </a:r>
            <a:r>
              <a:rPr lang="en-US" altLang="zh-CN" sz="2000" b="1" baseline="30000">
                <a:latin typeface="Times New Roman" panose="02020603050405020304" pitchFamily="18" charset="0"/>
              </a:rPr>
              <a:t>2</a:t>
            </a:r>
            <a:r>
              <a:rPr lang="en-US" altLang="zh-CN" sz="2000" b="1" baseline="-25000">
                <a:latin typeface="Times New Roman" panose="02020603050405020304" pitchFamily="18" charset="0"/>
              </a:rPr>
              <a:t>cn</a:t>
            </a:r>
            <a:r>
              <a:rPr lang="zh-CN" altLang="en-US" sz="2000" b="1" dirty="0">
                <a:latin typeface="Times New Roman" panose="02020603050405020304" pitchFamily="18" charset="0"/>
              </a:rPr>
              <a:t>和</a:t>
            </a:r>
            <a:r>
              <a:rPr lang="en-US" altLang="zh-CN" sz="2000" b="1">
                <a:latin typeface="Times New Roman" panose="02020603050405020304" pitchFamily="18" charset="0"/>
              </a:rPr>
              <a:t>U</a:t>
            </a:r>
            <a:r>
              <a:rPr lang="en-US" altLang="zh-CN" sz="2000" b="1" baseline="30000">
                <a:latin typeface="Times New Roman" panose="02020603050405020304" pitchFamily="18" charset="0"/>
              </a:rPr>
              <a:t>2</a:t>
            </a:r>
            <a:r>
              <a:rPr lang="en-US" altLang="zh-CN" sz="2000" b="1" baseline="-25000">
                <a:latin typeface="Times New Roman" panose="02020603050405020304" pitchFamily="18" charset="0"/>
              </a:rPr>
              <a:t>bb</a:t>
            </a:r>
            <a:r>
              <a:rPr lang="en-US" altLang="en-US" sz="2000" b="1" baseline="-25000"/>
              <a:t>′</a:t>
            </a:r>
            <a:r>
              <a:rPr lang="en-US" altLang="zh-CN" sz="2000" b="1" baseline="-25000">
                <a:latin typeface="Times New Roman" panose="02020603050405020304" pitchFamily="18" charset="0"/>
              </a:rPr>
              <a:t>n</a:t>
            </a:r>
            <a:r>
              <a:rPr lang="zh-CN" altLang="en-US" sz="2000" b="1" dirty="0">
                <a:latin typeface="Times New Roman" panose="02020603050405020304" pitchFamily="18" charset="0"/>
              </a:rPr>
              <a:t>分别代表散粒噪声、分配噪声和基区体电阻产生的热噪声。</a:t>
            </a:r>
            <a:endParaRPr lang="zh-CN" altLang="en-US" sz="2000" b="1">
              <a:latin typeface="Times New Roman" panose="02020603050405020304" pitchFamily="18" charset="0"/>
            </a:endParaRPr>
          </a:p>
        </p:txBody>
      </p:sp>
      <p:sp>
        <p:nvSpPr>
          <p:cNvPr id="674820" name="矩形 67481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4821" name="矩形 67482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4822" name="矩形 67482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42" name="标题 67584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5843" name="文本占位符 675842"/>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2. 4. 2</a:t>
            </a:r>
            <a:r>
              <a:rPr lang="zh-CN" altLang="en-US" b="1" dirty="0">
                <a:latin typeface="Times New Roman" panose="02020603050405020304" pitchFamily="18" charset="0"/>
              </a:rPr>
              <a:t>噪声系数</a:t>
            </a:r>
            <a:endParaRPr lang="zh-CN" altLang="en-US"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噪声系数的定义</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要描述放大系统的固有噪声的大小，就要用噪声系数，噪声系数定义为</a:t>
            </a:r>
            <a:endParaRPr lang="zh-CN" altLang="en-US" sz="2000" b="1" dirty="0">
              <a:latin typeface="Times New Roman" panose="02020603050405020304" pitchFamily="18" charset="0"/>
            </a:endParaRPr>
          </a:p>
        </p:txBody>
      </p:sp>
      <p:sp>
        <p:nvSpPr>
          <p:cNvPr id="675844" name="矩形 67584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5845" name="矩形 67584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5846" name="矩形 67584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5847" name="图片 675846"/>
          <p:cNvPicPr>
            <a:picLocks noChangeAspect="1"/>
          </p:cNvPicPr>
          <p:nvPr/>
        </p:nvPicPr>
        <p:blipFill>
          <a:blip r:embed="rId1"/>
          <a:stretch>
            <a:fillRect/>
          </a:stretch>
        </p:blipFill>
        <p:spPr>
          <a:xfrm>
            <a:off x="3533775" y="3860800"/>
            <a:ext cx="2076450" cy="666750"/>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6866" name="标题 67686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6867" name="文本占位符 67686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研究放大系统噪声系数的等效电路如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32</a:t>
            </a:r>
            <a:r>
              <a:rPr lang="zh-CN" altLang="en-US" sz="2000" b="1" dirty="0">
                <a:latin typeface="Times New Roman" panose="02020603050405020304" pitchFamily="18" charset="0"/>
              </a:rPr>
              <a:t>所示。其中，</a:t>
            </a:r>
            <a:r>
              <a:rPr lang="en-US" altLang="zh-CN" sz="2000" b="1">
                <a:latin typeface="Times New Roman" panose="02020603050405020304" pitchFamily="18" charset="0"/>
              </a:rPr>
              <a:t>U</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为信号源电压</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为信号源内阻</a:t>
            </a:r>
            <a:r>
              <a:rPr lang="en-US" altLang="zh-CN" sz="2000" b="1">
                <a:latin typeface="Times New Roman" panose="02020603050405020304" pitchFamily="18" charset="0"/>
              </a:rPr>
              <a:t>; G</a:t>
            </a:r>
            <a:r>
              <a:rPr lang="en-US" altLang="zh-CN" sz="2000" b="1" baseline="-25000">
                <a:latin typeface="Times New Roman" panose="02020603050405020304" pitchFamily="18" charset="0"/>
              </a:rPr>
              <a:t>P</a:t>
            </a:r>
            <a:r>
              <a:rPr lang="zh-CN" altLang="en-US" sz="2000" b="1" dirty="0">
                <a:latin typeface="Times New Roman" panose="02020603050405020304" pitchFamily="18" charset="0"/>
              </a:rPr>
              <a:t>为放大器的功率增益</a:t>
            </a:r>
            <a:r>
              <a:rPr lang="en-US" altLang="zh-CN" sz="2000" b="1">
                <a:latin typeface="Times New Roman" panose="02020603050405020304" pitchFamily="18" charset="0"/>
              </a:rPr>
              <a:t>;</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na</a:t>
            </a:r>
            <a:r>
              <a:rPr lang="zh-CN" altLang="en-US" sz="2000" b="1" dirty="0">
                <a:latin typeface="Times New Roman" panose="02020603050405020304" pitchFamily="18" charset="0"/>
              </a:rPr>
              <a:t>为放大器本身噪声功率</a:t>
            </a:r>
            <a:r>
              <a:rPr lang="en-US" altLang="zh-CN" sz="2000" b="1">
                <a:latin typeface="Times New Roman" panose="02020603050405020304" pitchFamily="18" charset="0"/>
              </a:rPr>
              <a:t>;</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no</a:t>
            </a:r>
            <a:r>
              <a:rPr lang="zh-CN" altLang="en-US" sz="2000" b="1" dirty="0">
                <a:latin typeface="Times New Roman" panose="02020603050405020304" pitchFamily="18" charset="0"/>
              </a:rPr>
              <a:t>为放大器输出端的总噪声功率</a:t>
            </a:r>
            <a:r>
              <a:rPr lang="en-US" altLang="zh-CN" sz="2000" b="1">
                <a:latin typeface="Times New Roman" panose="02020603050405020304" pitchFamily="18" charset="0"/>
              </a:rPr>
              <a:t>;              </a:t>
            </a:r>
            <a:r>
              <a:rPr lang="zh-CN" altLang="en-US" sz="2000" b="1" dirty="0">
                <a:latin typeface="Times New Roman" panose="02020603050405020304" pitchFamily="18" charset="0"/>
              </a:rPr>
              <a:t>为热噪、声等效电压均方值</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为负载。</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输出信噪比要比输入信噪比低。</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F</a:t>
            </a:r>
            <a:r>
              <a:rPr lang="zh-CN" altLang="en-US" sz="2000" b="1" dirty="0">
                <a:latin typeface="Times New Roman" panose="02020603050405020304" pitchFamily="18" charset="0"/>
              </a:rPr>
              <a:t>反映出放大系统内部噪声的大小。噪声系数可由下式表示</a:t>
            </a:r>
            <a:r>
              <a:rPr lang="en-US" altLang="zh-CN" sz="2000" b="1">
                <a:latin typeface="Times New Roman" panose="02020603050405020304" pitchFamily="18" charset="0"/>
              </a:rPr>
              <a:t>:</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(2. 58)</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或</a:t>
            </a:r>
            <a:endParaRPr lang="zh-CN" altLang="en-US" sz="2000" b="1" dirty="0">
              <a:latin typeface="Times New Roman" panose="02020603050405020304" pitchFamily="18" charset="0"/>
            </a:endParaRPr>
          </a:p>
        </p:txBody>
      </p:sp>
      <p:sp>
        <p:nvSpPr>
          <p:cNvPr id="676868" name="矩形 67686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6869" name="矩形 67686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6870" name="矩形 67686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6871" name="图片 676870"/>
          <p:cNvPicPr>
            <a:picLocks noChangeAspect="1"/>
          </p:cNvPicPr>
          <p:nvPr/>
        </p:nvPicPr>
        <p:blipFill>
          <a:blip r:embed="rId2"/>
          <a:stretch>
            <a:fillRect/>
          </a:stretch>
        </p:blipFill>
        <p:spPr>
          <a:xfrm>
            <a:off x="2484438" y="3109913"/>
            <a:ext cx="361950" cy="390525"/>
          </a:xfrm>
          <a:prstGeom prst="rect">
            <a:avLst/>
          </a:prstGeom>
          <a:noFill/>
          <a:ln w="9525">
            <a:noFill/>
          </a:ln>
        </p:spPr>
      </p:pic>
      <p:pic>
        <p:nvPicPr>
          <p:cNvPr id="676872" name="图片 676871"/>
          <p:cNvPicPr>
            <a:picLocks noChangeAspect="1"/>
          </p:cNvPicPr>
          <p:nvPr/>
        </p:nvPicPr>
        <p:blipFill>
          <a:blip r:embed="rId3"/>
          <a:stretch>
            <a:fillRect/>
          </a:stretch>
        </p:blipFill>
        <p:spPr>
          <a:xfrm>
            <a:off x="4140200" y="4508500"/>
            <a:ext cx="2352675" cy="685800"/>
          </a:xfrm>
          <a:prstGeom prst="rect">
            <a:avLst/>
          </a:prstGeom>
          <a:noFill/>
          <a:ln w="9525">
            <a:noFill/>
          </a:ln>
        </p:spPr>
      </p:pic>
      <p:pic>
        <p:nvPicPr>
          <p:cNvPr id="676873" name="图片 676872"/>
          <p:cNvPicPr>
            <a:picLocks noChangeAspect="1"/>
          </p:cNvPicPr>
          <p:nvPr/>
        </p:nvPicPr>
        <p:blipFill>
          <a:blip r:embed="rId4"/>
          <a:stretch>
            <a:fillRect/>
          </a:stretch>
        </p:blipFill>
        <p:spPr>
          <a:xfrm>
            <a:off x="4140200" y="5516563"/>
            <a:ext cx="2476500" cy="638175"/>
          </a:xfrm>
          <a:prstGeom prst="rect">
            <a:avLst/>
          </a:prstGeom>
          <a:noFill/>
          <a:ln w="9525">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7890" name="标题 67788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7891" name="文本占位符 677890"/>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噪声系数通常只适用于线性放大器，因为非线性电路会产生信号和噪声的频率变换，噪声系数不能反映系统的附加的噪声性能。由于线性放大器的功率增益</a:t>
            </a: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p:txBody>
      </p:sp>
      <p:sp>
        <p:nvSpPr>
          <p:cNvPr id="677892" name="矩形 67789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7893" name="矩形 67789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7894" name="矩形 67789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7895" name="图片 677894"/>
          <p:cNvPicPr>
            <a:picLocks noChangeAspect="1"/>
          </p:cNvPicPr>
          <p:nvPr/>
        </p:nvPicPr>
        <p:blipFill>
          <a:blip r:embed="rId1"/>
          <a:stretch>
            <a:fillRect/>
          </a:stretch>
        </p:blipFill>
        <p:spPr>
          <a:xfrm>
            <a:off x="4284663" y="3038475"/>
            <a:ext cx="981075" cy="781050"/>
          </a:xfrm>
          <a:prstGeom prst="rect">
            <a:avLst/>
          </a:prstGeom>
          <a:noFill/>
          <a:ln w="9525">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8914" name="标题 67891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8915" name="文本占位符 678914"/>
          <p:cNvSpPr>
            <a:spLocks noGrp="1"/>
          </p:cNvSpPr>
          <p:nvPr>
            <p:ph type="body" idx="1"/>
          </p:nvPr>
        </p:nvSpPr>
        <p:spPr>
          <a:ln/>
        </p:spPr>
        <p:txBody>
          <a:bodyPr vert="horz" wrap="square" lIns="91440" tIns="45720" rIns="91440" bIns="45720" anchor="t" anchorCtr="0"/>
          <a:p>
            <a:pPr>
              <a:lnSpc>
                <a:spcPct val="130000"/>
              </a:lnSpc>
            </a:pPr>
            <a:r>
              <a:rPr lang="zh-CN" altLang="en-US" sz="2000" b="1" dirty="0">
                <a:latin typeface="Times New Roman" panose="02020603050405020304" pitchFamily="18" charset="0"/>
              </a:rPr>
              <a:t>所以式</a:t>
            </a:r>
            <a:r>
              <a:rPr lang="en-US" altLang="zh-CN" sz="2000" b="1">
                <a:latin typeface="Times New Roman" panose="02020603050405020304" pitchFamily="18" charset="0"/>
              </a:rPr>
              <a:t>(2. 58)</a:t>
            </a:r>
            <a:r>
              <a:rPr lang="zh-CN" altLang="en-US" sz="2000" b="1" dirty="0">
                <a:latin typeface="Times New Roman" panose="02020603050405020304" pitchFamily="18" charset="0"/>
              </a:rPr>
              <a:t>可写成</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(2. 59)</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a:t>
            </a:r>
            <a:r>
              <a:rPr lang="zh-CN" altLang="en-US" sz="2000" b="1" dirty="0">
                <a:latin typeface="Times New Roman" panose="02020603050405020304" pitchFamily="18" charset="0"/>
              </a:rPr>
              <a:t>式中，</a:t>
            </a:r>
            <a:r>
              <a:rPr lang="en-US" altLang="zh-CN" sz="2000" b="1">
                <a:latin typeface="Times New Roman" panose="02020603050405020304" pitchFamily="18" charset="0"/>
              </a:rPr>
              <a:t>G</a:t>
            </a:r>
            <a:r>
              <a:rPr lang="en-US" altLang="zh-CN" sz="2000" b="1" baseline="-25000">
                <a:latin typeface="Times New Roman" panose="02020603050405020304" pitchFamily="18" charset="0"/>
              </a:rPr>
              <a:t>P</a:t>
            </a:r>
            <a:r>
              <a:rPr lang="en-US" altLang="zh-CN" sz="2000" b="1">
                <a:latin typeface="Times New Roman" panose="02020603050405020304" pitchFamily="18" charset="0"/>
              </a:rPr>
              <a:t> </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ni</a:t>
            </a:r>
            <a:r>
              <a:rPr lang="zh-CN" altLang="en-US" sz="2000" b="1" dirty="0">
                <a:latin typeface="Times New Roman" panose="02020603050405020304" pitchFamily="18" charset="0"/>
              </a:rPr>
              <a:t>为信号源内阻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产生的噪声经放大器放大后，在输出端产生的噪声功率</a:t>
            </a:r>
            <a:r>
              <a:rPr lang="en-US" altLang="zh-CN" sz="2000" b="1">
                <a:latin typeface="Times New Roman" panose="02020603050405020304" pitchFamily="18" charset="0"/>
              </a:rPr>
              <a:t>;</a:t>
            </a:r>
            <a:r>
              <a:rPr lang="zh-CN" altLang="en-US" sz="2000" b="1" dirty="0">
                <a:latin typeface="Times New Roman" panose="02020603050405020304" pitchFamily="18" charset="0"/>
              </a:rPr>
              <a:t>而放大器输出端的总噪声功率</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no</a:t>
            </a:r>
            <a:r>
              <a:rPr lang="zh-CN" altLang="en-US" sz="2000" b="1" dirty="0">
                <a:latin typeface="Times New Roman" panose="02020603050405020304" pitchFamily="18" charset="0"/>
              </a:rPr>
              <a:t>应等于</a:t>
            </a:r>
            <a:r>
              <a:rPr lang="en-US" altLang="zh-CN" sz="2000" b="1">
                <a:latin typeface="Times New Roman" panose="02020603050405020304" pitchFamily="18" charset="0"/>
              </a:rPr>
              <a:t>G</a:t>
            </a:r>
            <a:r>
              <a:rPr lang="en-US" altLang="zh-CN" sz="2000" b="1" baseline="-25000">
                <a:latin typeface="Times New Roman" panose="02020603050405020304" pitchFamily="18" charset="0"/>
              </a:rPr>
              <a:t>P</a:t>
            </a:r>
            <a:r>
              <a:rPr lang="en-US" altLang="zh-CN" sz="2000" b="1">
                <a:latin typeface="Times New Roman" panose="02020603050405020304" pitchFamily="18" charset="0"/>
              </a:rPr>
              <a:t> </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ni</a:t>
            </a:r>
            <a:r>
              <a:rPr lang="zh-CN" altLang="en-US" sz="2000" b="1" dirty="0">
                <a:latin typeface="Times New Roman" panose="02020603050405020304" pitchFamily="18" charset="0"/>
              </a:rPr>
              <a:t>和放大器本身噪声在输出端产生的噪声功率</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nao</a:t>
            </a:r>
            <a:r>
              <a:rPr lang="zh-CN" altLang="en-US" sz="2000" b="1" dirty="0">
                <a:latin typeface="Times New Roman" panose="02020603050405020304" pitchFamily="18" charset="0"/>
              </a:rPr>
              <a:t>之和，即                                                                            </a:t>
            </a:r>
            <a:r>
              <a:rPr lang="en-US" altLang="zh-CN" sz="2000" b="1">
                <a:latin typeface="Times New Roman" panose="02020603050405020304" pitchFamily="18" charset="0"/>
              </a:rPr>
              <a:t>(2. 60)</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将式</a:t>
            </a:r>
            <a:r>
              <a:rPr lang="en-US" altLang="zh-CN" sz="2000" b="1">
                <a:latin typeface="Times New Roman" panose="02020603050405020304" pitchFamily="18" charset="0"/>
              </a:rPr>
              <a:t>(2. 60)</a:t>
            </a:r>
            <a:r>
              <a:rPr lang="zh-CN" altLang="en-US" sz="2000" b="1" dirty="0">
                <a:latin typeface="Times New Roman" panose="02020603050405020304" pitchFamily="18" charset="0"/>
              </a:rPr>
              <a:t>代入式</a:t>
            </a:r>
            <a:r>
              <a:rPr lang="en-US" altLang="zh-CN" sz="2000" b="1">
                <a:latin typeface="Times New Roman" panose="02020603050405020304" pitchFamily="18" charset="0"/>
              </a:rPr>
              <a:t>(2. 59)</a:t>
            </a:r>
            <a:r>
              <a:rPr lang="zh-CN" altLang="en-US" sz="2000" b="1" dirty="0">
                <a:latin typeface="Times New Roman" panose="02020603050405020304" pitchFamily="18" charset="0"/>
              </a:rPr>
              <a:t>，则得</a:t>
            </a:r>
            <a:endParaRPr lang="zh-CN" altLang="en-US" sz="2000" b="1" dirty="0">
              <a:latin typeface="Times New Roman" panose="02020603050405020304" pitchFamily="18" charset="0"/>
            </a:endParaRPr>
          </a:p>
          <a:p>
            <a:pPr>
              <a:lnSpc>
                <a:spcPct val="130000"/>
              </a:lnSpc>
            </a:pP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(2. 61)</a:t>
            </a:r>
            <a:endParaRPr lang="en-US" altLang="zh-CN" sz="2000" b="1">
              <a:latin typeface="Times New Roman" panose="02020603050405020304" pitchFamily="18" charset="0"/>
            </a:endParaRPr>
          </a:p>
        </p:txBody>
      </p:sp>
      <p:sp>
        <p:nvSpPr>
          <p:cNvPr id="678916" name="矩形 67891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8917" name="矩形 67891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8918" name="矩形 67891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8919" name="图片 678918"/>
          <p:cNvPicPr>
            <a:picLocks noChangeAspect="1"/>
          </p:cNvPicPr>
          <p:nvPr/>
        </p:nvPicPr>
        <p:blipFill>
          <a:blip r:embed="rId1"/>
          <a:stretch>
            <a:fillRect/>
          </a:stretch>
        </p:blipFill>
        <p:spPr>
          <a:xfrm>
            <a:off x="4284663" y="2205038"/>
            <a:ext cx="2971800" cy="685800"/>
          </a:xfrm>
          <a:prstGeom prst="rect">
            <a:avLst/>
          </a:prstGeom>
          <a:noFill/>
          <a:ln w="9525">
            <a:noFill/>
          </a:ln>
        </p:spPr>
      </p:pic>
      <p:pic>
        <p:nvPicPr>
          <p:cNvPr id="678920" name="图片 678919"/>
          <p:cNvPicPr>
            <a:picLocks noChangeAspect="1"/>
          </p:cNvPicPr>
          <p:nvPr/>
        </p:nvPicPr>
        <p:blipFill>
          <a:blip r:embed="rId2"/>
          <a:stretch>
            <a:fillRect/>
          </a:stretch>
        </p:blipFill>
        <p:spPr>
          <a:xfrm>
            <a:off x="4356100" y="4005263"/>
            <a:ext cx="1781175" cy="381000"/>
          </a:xfrm>
          <a:prstGeom prst="rect">
            <a:avLst/>
          </a:prstGeom>
          <a:noFill/>
          <a:ln w="9525">
            <a:noFill/>
          </a:ln>
        </p:spPr>
      </p:pic>
      <p:pic>
        <p:nvPicPr>
          <p:cNvPr id="678921" name="图片 678920"/>
          <p:cNvPicPr>
            <a:picLocks noChangeAspect="1"/>
          </p:cNvPicPr>
          <p:nvPr/>
        </p:nvPicPr>
        <p:blipFill>
          <a:blip r:embed="rId3"/>
          <a:stretch>
            <a:fillRect/>
          </a:stretch>
        </p:blipFill>
        <p:spPr>
          <a:xfrm>
            <a:off x="4356100" y="5157788"/>
            <a:ext cx="1781175" cy="619125"/>
          </a:xfrm>
          <a:prstGeom prst="rect">
            <a:avLst/>
          </a:prstGeom>
          <a:noFill/>
          <a:ln w="9525">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9938" name="标题 67993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79939" name="文本占位符 679938"/>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信噪比与负载的关系</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设信号源内阻为</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s</a:t>
            </a:r>
            <a:r>
              <a:rPr lang="zh-CN" altLang="en-US" sz="2000" b="1" dirty="0">
                <a:latin typeface="Times New Roman" panose="02020603050405020304" pitchFamily="18" charset="0"/>
              </a:rPr>
              <a:t>，信号源的电压为</a:t>
            </a:r>
            <a:r>
              <a:rPr lang="en-US" altLang="zh-CN" sz="2000" b="1">
                <a:latin typeface="Times New Roman" panose="02020603050405020304" pitchFamily="18" charset="0"/>
              </a:rPr>
              <a:t>U</a:t>
            </a:r>
            <a:r>
              <a:rPr lang="en-US" altLang="zh-CN" sz="2000" b="1" baseline="-25000">
                <a:latin typeface="Times New Roman" panose="02020603050405020304" pitchFamily="18" charset="0"/>
              </a:rPr>
              <a:t>s</a:t>
            </a:r>
            <a:r>
              <a:rPr lang="en-US" altLang="zh-CN" sz="2000" b="1">
                <a:latin typeface="Times New Roman" panose="02020603050405020304" pitchFamily="18" charset="0"/>
              </a:rPr>
              <a:t>(</a:t>
            </a:r>
            <a:r>
              <a:rPr lang="zh-CN" altLang="en-US" sz="2000" b="1" dirty="0">
                <a:latin typeface="Times New Roman" panose="02020603050405020304" pitchFamily="18" charset="0"/>
              </a:rPr>
              <a:t>有效值</a:t>
            </a:r>
            <a:r>
              <a:rPr lang="en-US" altLang="zh-CN" sz="2000" b="1">
                <a:latin typeface="Times New Roman" panose="02020603050405020304" pitchFamily="18" charset="0"/>
              </a:rPr>
              <a:t>)</a:t>
            </a:r>
            <a:r>
              <a:rPr lang="zh-CN" altLang="en-US" sz="2000" b="1" dirty="0">
                <a:latin typeface="Times New Roman" panose="02020603050405020304" pitchFamily="18" charset="0"/>
              </a:rPr>
              <a:t>当它与负载电阻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a:t>
            </a:r>
            <a:r>
              <a:rPr lang="zh-CN" altLang="en-US" sz="2000" b="1" dirty="0">
                <a:latin typeface="Times New Roman" panose="02020603050405020304" pitchFamily="18" charset="0"/>
              </a:rPr>
              <a:t>相接时，在负载电阻</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L</a:t>
            </a:r>
            <a:r>
              <a:rPr lang="zh-CN" altLang="en-US" sz="2000" b="1" dirty="0">
                <a:latin typeface="Times New Roman" panose="02020603050405020304" pitchFamily="18" charset="0"/>
              </a:rPr>
              <a:t>上的信噪比计算如下。</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信号源在</a:t>
            </a:r>
            <a:r>
              <a:rPr lang="en-US" altLang="zh-CN" sz="2000" b="1">
                <a:latin typeface="Times New Roman" panose="02020603050405020304" pitchFamily="18" charset="0"/>
              </a:rPr>
              <a:t>RL</a:t>
            </a:r>
            <a:r>
              <a:rPr lang="zh-CN" altLang="en-US" sz="2000" b="1" dirty="0">
                <a:latin typeface="Times New Roman" panose="02020603050405020304" pitchFamily="18" charset="0"/>
              </a:rPr>
              <a:t>上的功率为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信号源内阻噪声在</a:t>
            </a:r>
            <a:r>
              <a:rPr lang="en-US" altLang="zh-CN" sz="2000" b="1">
                <a:latin typeface="Times New Roman" panose="02020603050405020304" pitchFamily="18" charset="0"/>
              </a:rPr>
              <a:t>R!</a:t>
            </a:r>
            <a:r>
              <a:rPr lang="zh-CN" altLang="en-US" sz="2000" b="1" dirty="0">
                <a:latin typeface="Times New Roman" panose="02020603050405020304" pitchFamily="18" charset="0"/>
              </a:rPr>
              <a:t>上的功率为</a:t>
            </a:r>
            <a:endParaRPr lang="zh-CN" altLang="en-US" sz="2000" b="1" dirty="0">
              <a:latin typeface="Times New Roman" panose="02020603050405020304" pitchFamily="18" charset="0"/>
            </a:endParaRPr>
          </a:p>
        </p:txBody>
      </p:sp>
      <p:sp>
        <p:nvSpPr>
          <p:cNvPr id="679940" name="矩形 67993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79941" name="矩形 67994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79942" name="矩形 67994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79943" name="图片 679942"/>
          <p:cNvPicPr>
            <a:picLocks noChangeAspect="1"/>
          </p:cNvPicPr>
          <p:nvPr/>
        </p:nvPicPr>
        <p:blipFill>
          <a:blip r:embed="rId1"/>
          <a:stretch>
            <a:fillRect/>
          </a:stretch>
        </p:blipFill>
        <p:spPr>
          <a:xfrm>
            <a:off x="4787900" y="3429000"/>
            <a:ext cx="2066925" cy="723900"/>
          </a:xfrm>
          <a:prstGeom prst="rect">
            <a:avLst/>
          </a:prstGeom>
          <a:noFill/>
          <a:ln w="9525">
            <a:noFill/>
          </a:ln>
        </p:spPr>
      </p:pic>
      <p:pic>
        <p:nvPicPr>
          <p:cNvPr id="679944" name="图片 679943"/>
          <p:cNvPicPr>
            <a:picLocks noChangeAspect="1"/>
          </p:cNvPicPr>
          <p:nvPr/>
        </p:nvPicPr>
        <p:blipFill>
          <a:blip r:embed="rId2"/>
          <a:stretch>
            <a:fillRect/>
          </a:stretch>
        </p:blipFill>
        <p:spPr>
          <a:xfrm>
            <a:off x="4787900" y="4724400"/>
            <a:ext cx="2343150" cy="733425"/>
          </a:xfrm>
          <a:prstGeom prst="rect">
            <a:avLst/>
          </a:prstGeom>
          <a:noFill/>
          <a:ln w="9525">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0962" name="标题 68096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0963" name="文本占位符 680962"/>
          <p:cNvSpPr>
            <a:spLocks noGrp="1"/>
          </p:cNvSpPr>
          <p:nvPr>
            <p:ph type="body" idx="1"/>
          </p:nvPr>
        </p:nvSpPr>
        <p:spPr>
          <a:ln/>
        </p:spPr>
        <p:txBody>
          <a:bodyPr vert="horz" wrap="square" lIns="91440" tIns="45720" rIns="91440" bIns="45720" anchor="t" anchorCtr="0"/>
          <a:p>
            <a:pPr>
              <a:lnSpc>
                <a:spcPct val="130000"/>
              </a:lnSpc>
            </a:pPr>
            <a:r>
              <a:rPr lang="zh-CN" altLang="en-US" sz="2000" b="1" dirty="0">
                <a:latin typeface="Times New Roman" panose="02020603050405020304" pitchFamily="18" charset="0"/>
              </a:rPr>
              <a:t>在负载两端的信噪比为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结论</a:t>
            </a:r>
            <a:r>
              <a:rPr lang="en-US" altLang="zh-CN" sz="2000" b="1">
                <a:latin typeface="Times New Roman" panose="02020603050405020304" pitchFamily="18" charset="0"/>
              </a:rPr>
              <a:t>:</a:t>
            </a:r>
            <a:r>
              <a:rPr lang="zh-CN" altLang="en-US" sz="2000" b="1" dirty="0">
                <a:latin typeface="Times New Roman" panose="02020603050405020304" pitchFamily="18" charset="0"/>
              </a:rPr>
              <a:t>信号源与任何负载相接并不影响其输入端信噪比，即无论负载为何值，其信噪比都不变，其值为负载开路时的信号电压平方与噪声电压均方值之比。 </a:t>
            </a:r>
            <a:endParaRPr lang="zh-CN" altLang="en-US" sz="2000" b="1" dirty="0">
              <a:latin typeface="Times New Roman" panose="02020603050405020304" pitchFamily="18" charset="0"/>
            </a:endParaRPr>
          </a:p>
        </p:txBody>
      </p:sp>
      <p:sp>
        <p:nvSpPr>
          <p:cNvPr id="680964" name="矩形 68096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0965" name="矩形 68096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0966" name="矩形 68096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0967" name="图片 680966"/>
          <p:cNvPicPr>
            <a:picLocks noChangeAspect="1"/>
          </p:cNvPicPr>
          <p:nvPr/>
        </p:nvPicPr>
        <p:blipFill>
          <a:blip r:embed="rId1"/>
          <a:stretch>
            <a:fillRect/>
          </a:stretch>
        </p:blipFill>
        <p:spPr>
          <a:xfrm>
            <a:off x="3924300" y="2349500"/>
            <a:ext cx="1990725" cy="895350"/>
          </a:xfrm>
          <a:prstGeom prst="rect">
            <a:avLst/>
          </a:prstGeom>
          <a:noFill/>
          <a:ln w="9525">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1986" name="标题 68198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1987" name="文本占位符 68198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用额定功率和额定功率增益表示的噪声系数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放大器输入信号源电路如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33</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放大器的噪声系数</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F</a:t>
            </a:r>
            <a:r>
              <a:rPr lang="zh-CN" altLang="en-US" sz="2000" b="1" dirty="0">
                <a:latin typeface="Times New Roman" panose="02020603050405020304" pitchFamily="18" charset="0"/>
              </a:rPr>
              <a:t>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式中，</a:t>
            </a:r>
            <a:r>
              <a:rPr lang="en-US" altLang="zh-CN" sz="2000" b="1">
                <a:latin typeface="Times New Roman" panose="02020603050405020304" pitchFamily="18" charset="0"/>
              </a:rPr>
              <a:t>P</a:t>
            </a:r>
            <a:r>
              <a:rPr lang="en-US" altLang="zh-CN" sz="2000" b="1" baseline="-25000">
                <a:latin typeface="Times New Roman" panose="02020603050405020304" pitchFamily="18" charset="0"/>
              </a:rPr>
              <a:t>ai</a:t>
            </a:r>
            <a:r>
              <a:rPr lang="zh-CN" altLang="en-US" sz="2000" b="1" dirty="0">
                <a:latin typeface="Times New Roman" panose="02020603050405020304" pitchFamily="18" charset="0"/>
              </a:rPr>
              <a:t>和</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ao</a:t>
            </a:r>
            <a:r>
              <a:rPr lang="zh-CN" altLang="en-US" sz="2000" b="1" dirty="0">
                <a:latin typeface="Times New Roman" panose="02020603050405020304" pitchFamily="18" charset="0"/>
              </a:rPr>
              <a:t>分别为放大器的输入和输出额定信号功率， </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ani</a:t>
            </a:r>
            <a:r>
              <a:rPr lang="zh-CN" altLang="en-US" sz="2000" b="1" dirty="0">
                <a:latin typeface="Times New Roman" panose="02020603050405020304" pitchFamily="18" charset="0"/>
              </a:rPr>
              <a:t>和</a:t>
            </a:r>
            <a:r>
              <a:rPr lang="en-US" altLang="zh-CN" sz="2000" b="1" err="1">
                <a:latin typeface="Times New Roman" panose="02020603050405020304" pitchFamily="18" charset="0"/>
              </a:rPr>
              <a:t>P</a:t>
            </a:r>
            <a:r>
              <a:rPr lang="en-US" altLang="zh-CN" sz="2000" b="1" baseline="-25000" err="1">
                <a:latin typeface="Times New Roman" panose="02020603050405020304" pitchFamily="18" charset="0"/>
              </a:rPr>
              <a:t>ano</a:t>
            </a:r>
            <a:r>
              <a:rPr lang="zh-CN" altLang="en-US" sz="2000" b="1" dirty="0">
                <a:latin typeface="Times New Roman" panose="02020603050405020304" pitchFamily="18" charset="0"/>
              </a:rPr>
              <a:t>分别为放大器的输入和输出额定噪声功率，</a:t>
            </a:r>
            <a:r>
              <a:rPr lang="en-US" altLang="zh-CN" sz="2000" b="1" err="1">
                <a:latin typeface="Times New Roman" panose="02020603050405020304" pitchFamily="18" charset="0"/>
              </a:rPr>
              <a:t>G</a:t>
            </a:r>
            <a:r>
              <a:rPr lang="en-US" altLang="zh-CN" sz="2000" b="1" baseline="-25000" err="1">
                <a:latin typeface="Times New Roman" panose="02020603050405020304" pitchFamily="18" charset="0"/>
              </a:rPr>
              <a:t>ai</a:t>
            </a:r>
            <a:r>
              <a:rPr lang="zh-CN" altLang="en-US" sz="2000" b="1" dirty="0">
                <a:latin typeface="Times New Roman" panose="02020603050405020304" pitchFamily="18" charset="0"/>
              </a:rPr>
              <a:t>为放大器的额定功率增益信号源输入额定噪声功率为</a:t>
            </a: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(2. 62)</a:t>
            </a:r>
            <a:endParaRPr lang="en-US" altLang="zh-CN" sz="2000" b="1">
              <a:latin typeface="Times New Roman" panose="02020603050405020304" pitchFamily="18" charset="0"/>
            </a:endParaRPr>
          </a:p>
        </p:txBody>
      </p:sp>
      <p:sp>
        <p:nvSpPr>
          <p:cNvPr id="681988" name="矩形 68198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1989" name="矩形 68198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1990" name="矩形 68198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1991" name="图片 681990"/>
          <p:cNvPicPr>
            <a:picLocks noChangeAspect="1"/>
          </p:cNvPicPr>
          <p:nvPr/>
        </p:nvPicPr>
        <p:blipFill>
          <a:blip r:embed="rId2"/>
          <a:stretch>
            <a:fillRect/>
          </a:stretch>
        </p:blipFill>
        <p:spPr>
          <a:xfrm>
            <a:off x="2085975" y="3429000"/>
            <a:ext cx="4972050" cy="628650"/>
          </a:xfrm>
          <a:prstGeom prst="rect">
            <a:avLst/>
          </a:prstGeom>
          <a:noFill/>
          <a:ln w="9525">
            <a:noFill/>
          </a:ln>
        </p:spPr>
      </p:pic>
      <p:pic>
        <p:nvPicPr>
          <p:cNvPr id="681992" name="图片 681991"/>
          <p:cNvPicPr>
            <a:picLocks noChangeAspect="1"/>
          </p:cNvPicPr>
          <p:nvPr/>
        </p:nvPicPr>
        <p:blipFill>
          <a:blip r:embed="rId3"/>
          <a:stretch>
            <a:fillRect/>
          </a:stretch>
        </p:blipFill>
        <p:spPr>
          <a:xfrm>
            <a:off x="4140200" y="5589588"/>
            <a:ext cx="1876425" cy="409575"/>
          </a:xfrm>
          <a:prstGeom prst="rect">
            <a:avLst/>
          </a:prstGeom>
          <a:noFill/>
          <a:ln w="9525">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3010" name="标题 68300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3011" name="文本占位符 68301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4.</a:t>
            </a:r>
            <a:r>
              <a:rPr lang="zh-CN" altLang="en-US" sz="2000" b="1" dirty="0">
                <a:latin typeface="Times New Roman" panose="02020603050405020304" pitchFamily="18" charset="0"/>
              </a:rPr>
              <a:t>多级放大器噪声系数的计算</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已知各级的噪声系数和各级功率增益，求多级放大器的总噪声系数，如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34</a:t>
            </a:r>
            <a:r>
              <a:rPr lang="zh-CN" altLang="en-US" sz="2000" b="1" dirty="0">
                <a:latin typeface="Times New Roman" panose="02020603050405020304" pitchFamily="18" charset="0"/>
              </a:rPr>
              <a:t>所示。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由噪声系数定义可得</a:t>
            </a:r>
            <a:endParaRPr lang="zh-CN" altLang="en-US" sz="2000" b="1" dirty="0">
              <a:latin typeface="Times New Roman" panose="02020603050405020304" pitchFamily="18" charset="0"/>
            </a:endParaRPr>
          </a:p>
        </p:txBody>
      </p:sp>
      <p:sp>
        <p:nvSpPr>
          <p:cNvPr id="683012" name="矩形 68301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3013" name="矩形 68301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3014" name="矩形 68301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3015" name="图片 683014"/>
          <p:cNvPicPr>
            <a:picLocks noChangeAspect="1"/>
          </p:cNvPicPr>
          <p:nvPr/>
        </p:nvPicPr>
        <p:blipFill>
          <a:blip r:embed="rId2"/>
          <a:stretch>
            <a:fillRect/>
          </a:stretch>
        </p:blipFill>
        <p:spPr>
          <a:xfrm>
            <a:off x="4284663" y="3789363"/>
            <a:ext cx="2019300" cy="381000"/>
          </a:xfrm>
          <a:prstGeom prst="rect">
            <a:avLst/>
          </a:prstGeom>
          <a:noFill/>
          <a:ln w="9525">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5058" name="标题 68505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5059" name="文本占位符 68505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在第二级输出端，由第一级和第二级产生的总噪声为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由于由</a:t>
            </a:r>
            <a:r>
              <a:rPr lang="en-US" altLang="zh-CN" sz="2000" b="1">
                <a:latin typeface="Times New Roman" panose="02020603050405020304" pitchFamily="18" charset="0"/>
              </a:rPr>
              <a:t>R</a:t>
            </a:r>
            <a:r>
              <a:rPr lang="en-US" altLang="zh-CN" sz="2000" b="1" baseline="-25000">
                <a:latin typeface="Times New Roman" panose="02020603050405020304" pitchFamily="18" charset="0"/>
              </a:rPr>
              <a:t>o1</a:t>
            </a:r>
            <a:r>
              <a:rPr lang="zh-CN" altLang="en-US" sz="2000" b="1" dirty="0">
                <a:latin typeface="Times New Roman" panose="02020603050405020304" pitchFamily="18" charset="0"/>
              </a:rPr>
              <a:t>产生的噪声已在</a:t>
            </a:r>
            <a:r>
              <a:rPr lang="en-US" altLang="zh-CN" sz="2000" b="1">
                <a:latin typeface="Times New Roman" panose="02020603050405020304" pitchFamily="18" charset="0"/>
              </a:rPr>
              <a:t>P</a:t>
            </a:r>
            <a:r>
              <a:rPr lang="en-US" altLang="zh-CN" sz="2000" b="1" baseline="-25000">
                <a:latin typeface="Times New Roman" panose="02020603050405020304" pitchFamily="18" charset="0"/>
              </a:rPr>
              <a:t>ano1</a:t>
            </a:r>
            <a:r>
              <a:rPr lang="zh-CN" altLang="en-US" sz="2000" b="1" dirty="0">
                <a:latin typeface="Times New Roman" panose="02020603050405020304" pitchFamily="18" charset="0"/>
              </a:rPr>
              <a:t>中考虑，故这里应减掉，所以第一、二两级的噪声系数为</a:t>
            </a:r>
            <a:endParaRPr lang="zh-CN" altLang="en-US" sz="2000" b="1" dirty="0">
              <a:latin typeface="Times New Roman" panose="02020603050405020304" pitchFamily="18" charset="0"/>
            </a:endParaRPr>
          </a:p>
        </p:txBody>
      </p:sp>
      <p:sp>
        <p:nvSpPr>
          <p:cNvPr id="685060" name="矩形 68505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5061" name="矩形 68506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5062" name="矩形 68506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5063" name="图片 685062"/>
          <p:cNvPicPr>
            <a:picLocks noChangeAspect="1"/>
          </p:cNvPicPr>
          <p:nvPr/>
        </p:nvPicPr>
        <p:blipFill>
          <a:blip r:embed="rId1"/>
          <a:stretch>
            <a:fillRect/>
          </a:stretch>
        </p:blipFill>
        <p:spPr>
          <a:xfrm>
            <a:off x="2843213" y="2389188"/>
            <a:ext cx="4295775" cy="752475"/>
          </a:xfrm>
          <a:prstGeom prst="rect">
            <a:avLst/>
          </a:prstGeom>
          <a:noFill/>
          <a:ln w="9525">
            <a:noFill/>
          </a:ln>
        </p:spPr>
      </p:pic>
      <p:pic>
        <p:nvPicPr>
          <p:cNvPr id="685064" name="图片 685063"/>
          <p:cNvPicPr>
            <a:picLocks noChangeAspect="1"/>
          </p:cNvPicPr>
          <p:nvPr/>
        </p:nvPicPr>
        <p:blipFill>
          <a:blip r:embed="rId2"/>
          <a:stretch>
            <a:fillRect/>
          </a:stretch>
        </p:blipFill>
        <p:spPr>
          <a:xfrm>
            <a:off x="2700338" y="4025900"/>
            <a:ext cx="4448175" cy="141922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5186" name="标题 60518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2.1  </a:t>
            </a:r>
            <a:r>
              <a:rPr lang="zh-CN" altLang="en-US" b="1" dirty="0">
                <a:solidFill>
                  <a:schemeClr val="tx1"/>
                </a:solidFill>
                <a:latin typeface="Times New Roman" panose="02020603050405020304" pitchFamily="18" charset="0"/>
              </a:rPr>
              <a:t>概述</a:t>
            </a:r>
            <a:endParaRPr lang="zh-CN" altLang="en-US" b="1" dirty="0">
              <a:solidFill>
                <a:schemeClr val="tx1"/>
              </a:solidFill>
              <a:latin typeface="Times New Roman" panose="02020603050405020304" pitchFamily="18" charset="0"/>
            </a:endParaRPr>
          </a:p>
        </p:txBody>
      </p:sp>
      <p:sp>
        <p:nvSpPr>
          <p:cNvPr id="605187" name="文本占位符 60518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(2. 3)</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    </a:t>
            </a:r>
            <a:r>
              <a:rPr lang="en-US" altLang="zh-CN" sz="2000" b="1">
                <a:latin typeface="Times New Roman" panose="02020603050405020304" pitchFamily="18" charset="0"/>
              </a:rPr>
              <a:t>BW</a:t>
            </a:r>
            <a:r>
              <a:rPr lang="en-US" altLang="zh-CN" sz="2000" b="1" baseline="-25000">
                <a:latin typeface="Times New Roman" panose="02020603050405020304" pitchFamily="18" charset="0"/>
              </a:rPr>
              <a:t>0.7</a:t>
            </a:r>
            <a:r>
              <a:rPr lang="en-US" altLang="zh-CN" sz="2000" b="1">
                <a:latin typeface="Times New Roman" panose="02020603050405020304" pitchFamily="18" charset="0"/>
              </a:rPr>
              <a:t>——</a:t>
            </a:r>
            <a:r>
              <a:rPr lang="zh-CN" altLang="en-US" sz="2000" b="1" dirty="0">
                <a:latin typeface="Times New Roman" panose="02020603050405020304" pitchFamily="18" charset="0"/>
              </a:rPr>
              <a:t>放大器的通频带</a:t>
            </a:r>
            <a:r>
              <a:rPr lang="en-US" altLang="zh-CN" sz="2000" b="1">
                <a:latin typeface="Times New Roman" panose="02020603050405020304" pitchFamily="18" charset="0"/>
              </a:rPr>
              <a:t>; </a:t>
            </a: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BW</a:t>
            </a:r>
            <a:r>
              <a:rPr lang="en-US" altLang="zh-CN" sz="2000" b="1" baseline="-25000">
                <a:latin typeface="Times New Roman" panose="02020603050405020304" pitchFamily="18" charset="0"/>
              </a:rPr>
              <a:t>0.1</a:t>
            </a:r>
            <a:r>
              <a:rPr lang="en-US" altLang="zh-CN" sz="2000" b="1">
                <a:latin typeface="Times New Roman" panose="02020603050405020304" pitchFamily="18" charset="0"/>
              </a:rPr>
              <a:t>——</a:t>
            </a:r>
            <a:r>
              <a:rPr lang="zh-CN" altLang="en-US" sz="2000" b="1" dirty="0">
                <a:latin typeface="Times New Roman" panose="02020603050405020304" pitchFamily="18" charset="0"/>
              </a:rPr>
              <a:t>相对电压增益值下降到</a:t>
            </a:r>
            <a:r>
              <a:rPr lang="en-US" altLang="zh-CN" sz="2000" b="1">
                <a:latin typeface="Times New Roman" panose="02020603050405020304" pitchFamily="18" charset="0"/>
              </a:rPr>
              <a:t>0.1</a:t>
            </a:r>
            <a:r>
              <a:rPr lang="zh-CN" altLang="en-US" sz="2000" b="1" dirty="0">
                <a:latin typeface="Times New Roman" panose="02020603050405020304" pitchFamily="18" charset="0"/>
              </a:rPr>
              <a:t>时的频带宽度。</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0.1</a:t>
            </a:r>
            <a:r>
              <a:rPr lang="zh-CN" altLang="en-US" sz="2000" b="1" dirty="0">
                <a:latin typeface="Times New Roman" panose="02020603050405020304" pitchFamily="18" charset="0"/>
              </a:rPr>
              <a:t>值越小越好，在接近</a:t>
            </a:r>
            <a:r>
              <a:rPr lang="en-US" altLang="zh-CN" sz="2000" b="1">
                <a:latin typeface="Times New Roman" panose="02020603050405020304" pitchFamily="18" charset="0"/>
              </a:rPr>
              <a:t>1</a:t>
            </a:r>
            <a:r>
              <a:rPr lang="zh-CN" altLang="en-US" sz="2000" b="1" dirty="0">
                <a:latin typeface="Times New Roman" panose="02020603050405020304" pitchFamily="18" charset="0"/>
              </a:rPr>
              <a:t>时，说明放大器的谐振特性曲线就越接近于理想曲线，放大器的选择性就越好。</a:t>
            </a:r>
            <a:endParaRPr lang="zh-CN" altLang="en-US" sz="2000" b="1" dirty="0">
              <a:latin typeface="Times New Roman" panose="02020603050405020304" pitchFamily="18" charset="0"/>
            </a:endParaRPr>
          </a:p>
        </p:txBody>
      </p:sp>
      <p:sp>
        <p:nvSpPr>
          <p:cNvPr id="605188" name="矩形 60518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05189" name="矩形 60518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05190" name="矩形 60518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05191" name="图片 605190"/>
          <p:cNvPicPr>
            <a:picLocks noChangeAspect="1"/>
          </p:cNvPicPr>
          <p:nvPr/>
        </p:nvPicPr>
        <p:blipFill>
          <a:blip r:embed="rId1"/>
          <a:stretch>
            <a:fillRect/>
          </a:stretch>
        </p:blipFill>
        <p:spPr>
          <a:xfrm>
            <a:off x="3419475" y="1700213"/>
            <a:ext cx="1466850" cy="723900"/>
          </a:xfrm>
          <a:prstGeom prst="rect">
            <a:avLst/>
          </a:prstGeom>
          <a:noFill/>
          <a:ln w="9525">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4034" name="标题 68403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4035" name="文本占位符 68403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5.</a:t>
            </a:r>
            <a:r>
              <a:rPr lang="zh-CN" altLang="en-US" sz="2000" b="1" dirty="0">
                <a:latin typeface="Times New Roman" panose="02020603050405020304" pitchFamily="18" charset="0"/>
              </a:rPr>
              <a:t>等效噪声温度</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在某些低噪声系统内，往往采用等效输入噪声</a:t>
            </a:r>
            <a:r>
              <a:rPr lang="en-US" altLang="zh-CN" sz="2000" b="1">
                <a:latin typeface="Times New Roman" panose="02020603050405020304" pitchFamily="18" charset="0"/>
              </a:rPr>
              <a:t>T</a:t>
            </a:r>
            <a:r>
              <a:rPr lang="en-US" altLang="zh-CN" sz="2000" b="1" baseline="-25000">
                <a:latin typeface="Times New Roman" panose="02020603050405020304" pitchFamily="18" charset="0"/>
              </a:rPr>
              <a:t>e</a:t>
            </a:r>
            <a:r>
              <a:rPr lang="zh-CN" altLang="en-US" sz="2000" b="1" dirty="0">
                <a:latin typeface="Times New Roman" panose="02020603050405020304" pitchFamily="18" charset="0"/>
              </a:rPr>
              <a:t>来表示它的噪声性能。</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设放大器的噪声系数为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F</a:t>
            </a:r>
            <a:r>
              <a:rPr lang="zh-CN" altLang="en-US" sz="2000" b="1" dirty="0">
                <a:latin typeface="Times New Roman" panose="02020603050405020304" pitchFamily="18" charset="0"/>
              </a:rPr>
              <a:t>，噪声源的温度为</a:t>
            </a:r>
            <a:r>
              <a:rPr lang="en-US" altLang="zh-CN" sz="2000" b="1">
                <a:latin typeface="Times New Roman" panose="02020603050405020304" pitchFamily="18" charset="0"/>
              </a:rPr>
              <a:t>T</a:t>
            </a:r>
            <a:r>
              <a:rPr lang="en-US" altLang="zh-CN" sz="2000" b="1" baseline="-25000">
                <a:latin typeface="Times New Roman" panose="02020603050405020304" pitchFamily="18" charset="0"/>
              </a:rPr>
              <a:t>o</a:t>
            </a:r>
            <a:r>
              <a:rPr lang="zh-CN" altLang="en-US" sz="2000" b="1" dirty="0">
                <a:latin typeface="Times New Roman" panose="02020603050405020304" pitchFamily="18" charset="0"/>
              </a:rPr>
              <a:t>，则折算到放大器输入端的噪声功率为</a:t>
            </a:r>
            <a:r>
              <a:rPr lang="en-US" altLang="zh-CN" sz="2000" b="1" err="1">
                <a:latin typeface="Times New Roman" panose="02020603050405020304" pitchFamily="18" charset="0"/>
              </a:rPr>
              <a:t>EkT</a:t>
            </a:r>
            <a:r>
              <a:rPr lang="en-US" altLang="zh-CN" sz="2000" b="1" baseline="-25000" err="1">
                <a:latin typeface="Times New Roman" panose="02020603050405020304" pitchFamily="18" charset="0"/>
              </a:rPr>
              <a:t>o</a:t>
            </a:r>
            <a:r>
              <a:rPr lang="en-US" altLang="en-US" sz="2000" b="1" err="1"/>
              <a:t>△</a:t>
            </a:r>
            <a:r>
              <a:rPr lang="en-US" altLang="zh-CN" sz="2000" b="1" err="1">
                <a:latin typeface="Times New Roman" panose="02020603050405020304" pitchFamily="18" charset="0"/>
              </a:rPr>
              <a:t>f</a:t>
            </a:r>
            <a:r>
              <a:rPr lang="zh-CN" altLang="en-US" sz="2000" b="1" dirty="0">
                <a:latin typeface="Times New Roman" panose="02020603050405020304" pitchFamily="18" charset="0"/>
              </a:rPr>
              <a:t>，相当于新的温度为</a:t>
            </a:r>
            <a:r>
              <a:rPr lang="en-US" altLang="zh-CN" sz="2000" b="1">
                <a:latin typeface="Times New Roman" panose="02020603050405020304" pitchFamily="18" charset="0"/>
              </a:rPr>
              <a:t>N</a:t>
            </a:r>
            <a:r>
              <a:rPr lang="en-US" altLang="zh-CN" sz="2000" b="1" baseline="-25000">
                <a:latin typeface="Times New Roman" panose="02020603050405020304" pitchFamily="18" charset="0"/>
              </a:rPr>
              <a:t>F</a:t>
            </a:r>
            <a:r>
              <a:rPr lang="en-US" altLang="zh-CN" sz="2000" b="1">
                <a:latin typeface="Times New Roman" panose="02020603050405020304" pitchFamily="18" charset="0"/>
              </a:rPr>
              <a:t> T</a:t>
            </a:r>
            <a:r>
              <a:rPr lang="en-US" altLang="zh-CN" sz="2000" b="1" baseline="-25000">
                <a:latin typeface="Times New Roman" panose="02020603050405020304" pitchFamily="18" charset="0"/>
              </a:rPr>
              <a:t>o</a:t>
            </a:r>
            <a:r>
              <a:rPr lang="zh-CN" altLang="en-US" sz="2000" b="1" dirty="0">
                <a:latin typeface="Times New Roman" panose="02020603050405020304" pitchFamily="18" charset="0"/>
              </a:rPr>
              <a:t>，则它的温升为</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zh-CN" altLang="en-US" sz="2000" b="1">
                <a:latin typeface="Times New Roman" panose="02020603050405020304" pitchFamily="18" charset="0"/>
              </a:rPr>
              <a:t>         </a:t>
            </a:r>
            <a:r>
              <a:rPr lang="en-US" altLang="zh-CN" sz="2000" b="1">
                <a:latin typeface="Times New Roman" panose="02020603050405020304" pitchFamily="18" charset="0"/>
              </a:rPr>
              <a:t>(2. 63)</a:t>
            </a:r>
            <a:endParaRPr lang="en-US" altLang="zh-CN" sz="2000" b="1">
              <a:latin typeface="Times New Roman" panose="02020603050405020304" pitchFamily="18" charset="0"/>
            </a:endParaRPr>
          </a:p>
        </p:txBody>
      </p:sp>
      <p:sp>
        <p:nvSpPr>
          <p:cNvPr id="684036" name="矩形 68403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4037" name="矩形 68403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4038" name="矩形 68403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4039" name="图片 684038"/>
          <p:cNvPicPr>
            <a:picLocks noChangeAspect="1"/>
          </p:cNvPicPr>
          <p:nvPr/>
        </p:nvPicPr>
        <p:blipFill>
          <a:blip r:embed="rId1"/>
          <a:stretch>
            <a:fillRect/>
          </a:stretch>
        </p:blipFill>
        <p:spPr>
          <a:xfrm>
            <a:off x="3995738" y="4497388"/>
            <a:ext cx="2905125" cy="371475"/>
          </a:xfrm>
          <a:prstGeom prst="rect">
            <a:avLst/>
          </a:prstGeom>
          <a:noFill/>
          <a:ln w="9525">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82" name="标题 68608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6083" name="文本占位符 686082"/>
          <p:cNvSpPr>
            <a:spLocks noGrp="1"/>
          </p:cNvSpPr>
          <p:nvPr>
            <p:ph type="body" idx="1"/>
          </p:nvPr>
        </p:nvSpPr>
        <p:spPr>
          <a:ln/>
        </p:spPr>
        <p:txBody>
          <a:bodyPr vert="horz" wrap="square" lIns="91440" tIns="45720" rIns="91440" bIns="45720" anchor="t" anchorCtr="0"/>
          <a:p>
            <a:pPr>
              <a:lnSpc>
                <a:spcPct val="130000"/>
              </a:lnSpc>
            </a:pPr>
            <a:r>
              <a:rPr lang="zh-CN" altLang="en-US" sz="2000" b="1" dirty="0">
                <a:latin typeface="Times New Roman" panose="02020603050405020304" pitchFamily="18" charset="0"/>
              </a:rPr>
              <a:t>可得</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(2. 64)</a:t>
            </a:r>
            <a:endParaRPr lang="en-US" altLang="zh-CN" sz="2000" b="1">
              <a:latin typeface="Times New Roman" panose="02020603050405020304" pitchFamily="18" charset="0"/>
            </a:endParaRPr>
          </a:p>
          <a:p>
            <a:pPr>
              <a:lnSpc>
                <a:spcPct val="130000"/>
              </a:lnSpc>
            </a:pPr>
            <a:endParaRPr lang="en-US" altLang="zh-CN" sz="2000" b="1">
              <a:latin typeface="Times New Roman" panose="02020603050405020304" pitchFamily="18" charset="0"/>
            </a:endParaRPr>
          </a:p>
          <a:p>
            <a:pPr>
              <a:lnSpc>
                <a:spcPct val="130000"/>
              </a:lnSpc>
            </a:pPr>
            <a:r>
              <a:rPr lang="en-US" altLang="zh-CN" sz="2000" b="1">
                <a:latin typeface="Times New Roman" panose="02020603050405020304" pitchFamily="18" charset="0"/>
              </a:rPr>
              <a:t>    T</a:t>
            </a:r>
            <a:r>
              <a:rPr lang="en-US" altLang="zh-CN" sz="2000" b="1" baseline="-25000">
                <a:latin typeface="Times New Roman" panose="02020603050405020304" pitchFamily="18" charset="0"/>
              </a:rPr>
              <a:t>e</a:t>
            </a:r>
            <a:r>
              <a:rPr lang="zh-CN" altLang="en-US" sz="2000" b="1" dirty="0">
                <a:latin typeface="Times New Roman" panose="02020603050405020304" pitchFamily="18" charset="0"/>
              </a:rPr>
              <a:t>只代表放大器本身的热噪声温度，与噪声功率大小无关。由式</a:t>
            </a:r>
            <a:r>
              <a:rPr lang="en-US" altLang="zh-CN" sz="2000" b="1">
                <a:latin typeface="Times New Roman" panose="02020603050405020304" pitchFamily="18" charset="0"/>
              </a:rPr>
              <a:t>(2. 63)</a:t>
            </a:r>
            <a:r>
              <a:rPr lang="zh-CN" altLang="en-US" sz="2000" b="1" dirty="0">
                <a:latin typeface="Times New Roman" panose="02020603050405020304" pitchFamily="18" charset="0"/>
              </a:rPr>
              <a:t>可知，多级放大器的等效噪声温度为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(2. 65)</a:t>
            </a:r>
            <a:endParaRPr lang="en-US" altLang="zh-CN" sz="2000" b="1">
              <a:latin typeface="Times New Roman" panose="02020603050405020304" pitchFamily="18" charset="0"/>
            </a:endParaRPr>
          </a:p>
        </p:txBody>
      </p:sp>
      <p:sp>
        <p:nvSpPr>
          <p:cNvPr id="686084" name="矩形 68608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6085" name="矩形 68608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6086" name="矩形 68608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6087" name="图片 686086"/>
          <p:cNvPicPr>
            <a:picLocks noChangeAspect="1"/>
          </p:cNvPicPr>
          <p:nvPr/>
        </p:nvPicPr>
        <p:blipFill>
          <a:blip r:embed="rId1"/>
          <a:stretch>
            <a:fillRect/>
          </a:stretch>
        </p:blipFill>
        <p:spPr>
          <a:xfrm>
            <a:off x="4572000" y="2349500"/>
            <a:ext cx="1457325" cy="561975"/>
          </a:xfrm>
          <a:prstGeom prst="rect">
            <a:avLst/>
          </a:prstGeom>
          <a:noFill/>
          <a:ln w="9525">
            <a:noFill/>
          </a:ln>
        </p:spPr>
      </p:pic>
      <p:pic>
        <p:nvPicPr>
          <p:cNvPr id="686088" name="图片 686087"/>
          <p:cNvPicPr>
            <a:picLocks noChangeAspect="1"/>
          </p:cNvPicPr>
          <p:nvPr/>
        </p:nvPicPr>
        <p:blipFill>
          <a:blip r:embed="rId2"/>
          <a:stretch>
            <a:fillRect/>
          </a:stretch>
        </p:blipFill>
        <p:spPr>
          <a:xfrm>
            <a:off x="2700338" y="4437063"/>
            <a:ext cx="4381500" cy="628650"/>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7106" name="标题 68710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7107" name="文本占位符 687106"/>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6.</a:t>
            </a:r>
            <a:r>
              <a:rPr lang="zh-CN" altLang="en-US" sz="2000" b="1" dirty="0">
                <a:latin typeface="Times New Roman" panose="02020603050405020304" pitchFamily="18" charset="0"/>
              </a:rPr>
              <a:t>晶体管放大器的噪声系数</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根据</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2 - 35</a:t>
            </a:r>
            <a:r>
              <a:rPr lang="zh-CN" altLang="en-US" sz="2000" b="1" dirty="0">
                <a:latin typeface="Times New Roman" panose="02020603050405020304" pitchFamily="18" charset="0"/>
              </a:rPr>
              <a:t>所示的共基极放大器噪声等效电路，可求出各噪声源在放大器输出端所产生的噪声电压均方值总和，然后根据噪声系数的定义，可得到放大器的噪声系数的计算公式为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en-US" altLang="zh-CN" sz="2000" b="1">
                <a:latin typeface="Times New Roman" panose="02020603050405020304" pitchFamily="18" charset="0"/>
              </a:rPr>
              <a:t>(2. 66)</a:t>
            </a:r>
            <a:endParaRPr lang="en-US" altLang="zh-CN" sz="2000" b="1">
              <a:latin typeface="Times New Roman" panose="02020603050405020304" pitchFamily="18" charset="0"/>
            </a:endParaRPr>
          </a:p>
          <a:p>
            <a:pPr>
              <a:lnSpc>
                <a:spcPct val="130000"/>
              </a:lnSpc>
            </a:pPr>
            <a:r>
              <a:rPr lang="zh-CN" altLang="en-US" sz="2000" b="1" dirty="0">
                <a:latin typeface="Times New Roman" panose="02020603050405020304" pitchFamily="18" charset="0"/>
              </a:rPr>
              <a:t>式中，</a:t>
            </a:r>
            <a:r>
              <a:rPr lang="en-US" altLang="zh-CN" sz="2000" b="1" err="1">
                <a:latin typeface="Times New Roman" panose="02020603050405020304" pitchFamily="18" charset="0"/>
              </a:rPr>
              <a:t>I</a:t>
            </a:r>
            <a:r>
              <a:rPr lang="en-US" altLang="zh-CN" sz="2000" b="1" baseline="-25000" err="1">
                <a:latin typeface="Times New Roman" panose="02020603050405020304" pitchFamily="18" charset="0"/>
              </a:rPr>
              <a:t>co</a:t>
            </a:r>
            <a:r>
              <a:rPr lang="zh-CN" altLang="en-US" sz="2000" b="1" dirty="0">
                <a:latin typeface="Times New Roman" panose="02020603050405020304" pitchFamily="18" charset="0"/>
              </a:rPr>
              <a:t>为集电极的反向饱和电流。其他符号的意义，在前面均已介绍过。</a:t>
            </a:r>
            <a:endParaRPr lang="zh-CN" altLang="en-US" sz="2000" b="1" dirty="0">
              <a:latin typeface="Times New Roman" panose="02020603050405020304" pitchFamily="18" charset="0"/>
            </a:endParaRPr>
          </a:p>
        </p:txBody>
      </p:sp>
      <p:sp>
        <p:nvSpPr>
          <p:cNvPr id="687108" name="矩形 68710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7109" name="矩形 68710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7110" name="矩形 68710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87111" name="图片 687110"/>
          <p:cNvPicPr>
            <a:picLocks noChangeAspect="1"/>
          </p:cNvPicPr>
          <p:nvPr/>
        </p:nvPicPr>
        <p:blipFill>
          <a:blip r:embed="rId2"/>
          <a:stretch>
            <a:fillRect/>
          </a:stretch>
        </p:blipFill>
        <p:spPr>
          <a:xfrm>
            <a:off x="2268538" y="4149725"/>
            <a:ext cx="5057775" cy="647700"/>
          </a:xfrm>
          <a:prstGeom prst="rect">
            <a:avLst/>
          </a:prstGeom>
          <a:noFill/>
          <a:ln w="9525">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8130" name="标题 68812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2.4  </a:t>
            </a:r>
            <a:r>
              <a:rPr lang="zh-CN" altLang="en-US" b="1" dirty="0">
                <a:solidFill>
                  <a:schemeClr val="tx1"/>
                </a:solidFill>
                <a:latin typeface="Times New Roman" panose="02020603050405020304" pitchFamily="18" charset="0"/>
              </a:rPr>
              <a:t>放大器的噪声</a:t>
            </a:r>
            <a:endParaRPr lang="zh-CN" altLang="en-US" b="1" dirty="0">
              <a:solidFill>
                <a:schemeClr val="tx1"/>
              </a:solidFill>
              <a:latin typeface="Times New Roman" panose="02020603050405020304" pitchFamily="18" charset="0"/>
            </a:endParaRPr>
          </a:p>
        </p:txBody>
      </p:sp>
      <p:sp>
        <p:nvSpPr>
          <p:cNvPr id="688131" name="文本占位符 688130"/>
          <p:cNvSpPr>
            <a:spLocks noGrp="1"/>
          </p:cNvSpPr>
          <p:nvPr>
            <p:ph type="body" idx="1"/>
          </p:nvPr>
        </p:nvSpPr>
        <p:spPr>
          <a:ln/>
        </p:spPr>
        <p:txBody>
          <a:bodyPr vert="horz" wrap="square" lIns="91440" tIns="45720" rIns="91440" bIns="45720" anchor="t" anchorCtr="0"/>
          <a:p>
            <a:pPr>
              <a:lnSpc>
                <a:spcPct val="130000"/>
              </a:lnSpc>
            </a:pPr>
            <a:r>
              <a:rPr lang="en-US" altLang="zh-CN" b="1">
                <a:latin typeface="Times New Roman" panose="02020603050405020304" pitchFamily="18" charset="0"/>
              </a:rPr>
              <a:t>2. 4. 3</a:t>
            </a:r>
            <a:r>
              <a:rPr lang="zh-CN" altLang="en-US" b="1" dirty="0">
                <a:latin typeface="Times New Roman" panose="02020603050405020304" pitchFamily="18" charset="0"/>
              </a:rPr>
              <a:t>降低噪声系数的措施</a:t>
            </a:r>
            <a:endParaRPr lang="zh-CN" altLang="en-US"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通过以上分析，人们对电路产生噪声的原因以及影响噪声系数大小的主要原因有了基本了解。现对降低噪声系数的有关措施归纳如下。</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①</a:t>
            </a:r>
            <a:r>
              <a:rPr lang="zh-CN" altLang="en-US" sz="2000" b="1" dirty="0">
                <a:latin typeface="Times New Roman" panose="02020603050405020304" pitchFamily="18" charset="0"/>
              </a:rPr>
              <a:t>选用低噪声元器件。</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②</a:t>
            </a:r>
            <a:r>
              <a:rPr lang="zh-CN" altLang="en-US" sz="2000" b="1" dirty="0">
                <a:latin typeface="Times New Roman" panose="02020603050405020304" pitchFamily="18" charset="0"/>
              </a:rPr>
              <a:t>选择合适的直流工作点。</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③</a:t>
            </a:r>
            <a:r>
              <a:rPr lang="zh-CN" altLang="en-US" sz="2000" b="1" dirty="0">
                <a:latin typeface="Times New Roman" panose="02020603050405020304" pitchFamily="18" charset="0"/>
              </a:rPr>
              <a:t>选择合适的信号源内阻。</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④</a:t>
            </a:r>
            <a:r>
              <a:rPr lang="zh-CN" altLang="en-US" sz="2000" b="1" dirty="0">
                <a:latin typeface="Times New Roman" panose="02020603050405020304" pitchFamily="18" charset="0"/>
              </a:rPr>
              <a:t>选择合适的工作带宽。</a:t>
            </a:r>
            <a:endParaRPr lang="zh-CN" altLang="en-US" sz="2000" b="1">
              <a:latin typeface="Times New Roman" panose="02020603050405020304" pitchFamily="18" charset="0"/>
            </a:endParaRPr>
          </a:p>
        </p:txBody>
      </p:sp>
      <p:sp>
        <p:nvSpPr>
          <p:cNvPr id="688133" name="矩形 68813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8134" name="矩形 68813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6034" name="标题 55603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556035" name="文本占位符 556034"/>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实训目的</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了解谐振回路的幅频特性分析</a:t>
            </a:r>
            <a:r>
              <a:rPr lang="en-US" altLang="zh-CN" sz="2000" b="1">
                <a:latin typeface="Times New Roman" panose="02020603050405020304" pitchFamily="18" charset="0"/>
              </a:rPr>
              <a:t>——</a:t>
            </a:r>
            <a:r>
              <a:rPr lang="zh-CN" altLang="en-US" sz="2000" b="1" dirty="0">
                <a:latin typeface="Times New Roman" panose="02020603050405020304" pitchFamily="18" charset="0"/>
              </a:rPr>
              <a:t>通频带与选择性。</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a:t>
            </a:r>
            <a:r>
              <a:rPr lang="zh-CN" altLang="en-US" sz="2000" b="1" dirty="0">
                <a:latin typeface="Times New Roman" panose="02020603050405020304" pitchFamily="18" charset="0"/>
              </a:rPr>
              <a:t>了解信号源内阻及负载对谐振回路的影响，并掌握频带的展宽方法。</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(3)</a:t>
            </a:r>
            <a:r>
              <a:rPr lang="zh-CN" altLang="en-US" sz="2000" b="1" dirty="0">
                <a:latin typeface="Times New Roman" panose="02020603050405020304" pitchFamily="18" charset="0"/>
              </a:rPr>
              <a:t>掌握放大器的动态范围及其测试方法</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2.</a:t>
            </a:r>
            <a:r>
              <a:rPr lang="zh-CN" altLang="en-US" sz="2000" b="1" dirty="0">
                <a:latin typeface="Times New Roman" panose="02020603050405020304" pitchFamily="18" charset="0"/>
              </a:rPr>
              <a:t>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预习要求</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前，预习</a:t>
            </a:r>
            <a:r>
              <a:rPr lang="en-US" altLang="zh-CN" sz="2000" b="1">
                <a:latin typeface="Times New Roman" panose="02020603050405020304" pitchFamily="18" charset="0"/>
              </a:rPr>
              <a:t>《</a:t>
            </a:r>
            <a:r>
              <a:rPr lang="zh-CN" altLang="en-US" sz="2000" b="1" dirty="0">
                <a:latin typeface="Times New Roman" panose="02020603050405020304" pitchFamily="18" charset="0"/>
              </a:rPr>
              <a:t>高频电子技术</a:t>
            </a:r>
            <a:r>
              <a:rPr lang="en-US" altLang="zh-CN" sz="2000" b="1">
                <a:latin typeface="Times New Roman" panose="02020603050405020304" pitchFamily="18" charset="0"/>
              </a:rPr>
              <a:t>》</a:t>
            </a:r>
            <a:r>
              <a:rPr lang="zh-CN" altLang="en-US" sz="2000" b="1" dirty="0">
                <a:latin typeface="Times New Roman" panose="02020603050405020304" pitchFamily="18" charset="0"/>
              </a:rPr>
              <a:t>第</a:t>
            </a:r>
            <a:r>
              <a:rPr lang="en-US" altLang="zh-CN" sz="2000" b="1">
                <a:latin typeface="Times New Roman" panose="02020603050405020304" pitchFamily="18" charset="0"/>
              </a:rPr>
              <a:t>2</a:t>
            </a:r>
            <a:r>
              <a:rPr lang="zh-CN" altLang="en-US" sz="2000" b="1" dirty="0">
                <a:latin typeface="Times New Roman" panose="02020603050405020304" pitchFamily="18" charset="0"/>
              </a:rPr>
              <a:t>章</a:t>
            </a:r>
            <a:r>
              <a:rPr lang="en-US" altLang="zh-CN" sz="2000" b="1">
                <a:latin typeface="Times New Roman" panose="02020603050405020304" pitchFamily="18" charset="0"/>
              </a:rPr>
              <a:t>:</a:t>
            </a:r>
            <a:r>
              <a:rPr lang="zh-CN" altLang="en-US" sz="2000" b="1" dirty="0">
                <a:latin typeface="Times New Roman" panose="02020603050405020304" pitchFamily="18" charset="0"/>
              </a:rPr>
              <a:t>高频小信号放大器。</a:t>
            </a:r>
            <a:endParaRPr lang="zh-CN" altLang="en-US" sz="2000" b="1" dirty="0">
              <a:latin typeface="Times New Roman" panose="02020603050405020304" pitchFamily="18" charset="0"/>
            </a:endParaRPr>
          </a:p>
        </p:txBody>
      </p:sp>
      <p:sp>
        <p:nvSpPr>
          <p:cNvPr id="556036" name="矩形 55603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556037" name="矩形 55603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9154" name="标题 689153"/>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89155" name="文本占位符 689154"/>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3.</a:t>
            </a:r>
            <a:r>
              <a:rPr lang="zh-CN" altLang="en-US" sz="2000" b="1" dirty="0">
                <a:latin typeface="Times New Roman" panose="02020603050405020304" pitchFamily="18" charset="0"/>
              </a:rPr>
              <a:t>实</a:t>
            </a:r>
            <a:r>
              <a:rPr lang="zh-CN" altLang="en-US" sz="2000" b="1" dirty="0">
                <a:latin typeface="Times New Roman" panose="02020603050405020304" pitchFamily="18" charset="0"/>
                <a:sym typeface="+mn-ea"/>
              </a:rPr>
              <a:t>训</a:t>
            </a:r>
            <a:r>
              <a:rPr lang="zh-CN" altLang="en-US" sz="2000" b="1" dirty="0">
                <a:latin typeface="Times New Roman" panose="02020603050405020304" pitchFamily="18" charset="0"/>
              </a:rPr>
              <a:t>原理说明</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a:latin typeface="Times New Roman" panose="02020603050405020304" pitchFamily="18" charset="0"/>
              </a:rPr>
              <a:t>(1)</a:t>
            </a:r>
            <a:r>
              <a:rPr lang="zh-CN" altLang="en-US" sz="2000" b="1" dirty="0">
                <a:latin typeface="Times New Roman" panose="02020603050405020304" pitchFamily="18" charset="0"/>
              </a:rPr>
              <a:t>小信号调谐放大器基本原理</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   </a:t>
            </a:r>
            <a:r>
              <a:rPr lang="zh-CN" altLang="en-US" sz="2000" b="1" dirty="0">
                <a:latin typeface="Times New Roman" panose="02020603050405020304" pitchFamily="18" charset="0"/>
              </a:rPr>
              <a:t>高频小信号放大器电路是构成无线电设备的主要电路，它的作用是放大信道中的高频小信号。为使放大信号不失真，放大器必须工作在线性范围内。例如，无线电接收机中的高放电路，都是典型的高频窄带小信号放大电路。窄带放大电路中，被放大信号的频带宽度小于或远小于它的中心频率。如在调幅接收机的中放电路中，带宽为</a:t>
            </a:r>
            <a:r>
              <a:rPr lang="en-US" altLang="zh-CN" sz="2000" b="1">
                <a:latin typeface="Times New Roman" panose="02020603050405020304" pitchFamily="18" charset="0"/>
              </a:rPr>
              <a:t>9 kHz</a:t>
            </a:r>
            <a:r>
              <a:rPr lang="zh-CN" altLang="en-US" sz="2000" b="1" dirty="0">
                <a:latin typeface="Times New Roman" panose="02020603050405020304" pitchFamily="18" charset="0"/>
              </a:rPr>
              <a:t>，中心频率为</a:t>
            </a:r>
            <a:r>
              <a:rPr lang="en-US" altLang="zh-CN" sz="2000" b="1">
                <a:latin typeface="Times New Roman" panose="02020603050405020304" pitchFamily="18" charset="0"/>
              </a:rPr>
              <a:t>465 kHz</a:t>
            </a:r>
            <a:r>
              <a:rPr lang="zh-CN" altLang="en-US" sz="2000" b="1" dirty="0">
                <a:latin typeface="Times New Roman" panose="02020603050405020304" pitchFamily="18" charset="0"/>
              </a:rPr>
              <a:t>，相对带宽</a:t>
            </a:r>
            <a:r>
              <a:rPr lang="en-US" altLang="zh-CN" sz="2000" b="1"/>
              <a:t>△</a:t>
            </a:r>
            <a:r>
              <a:rPr lang="en-US" altLang="zh-CN" sz="2000" b="1">
                <a:latin typeface="Times New Roman" panose="02020603050405020304" pitchFamily="18" charset="0"/>
              </a:rPr>
              <a:t>f/f</a:t>
            </a:r>
            <a:r>
              <a:rPr lang="en-US" altLang="zh-CN" sz="2000" b="1" baseline="-25000">
                <a:latin typeface="Times New Roman" panose="02020603050405020304" pitchFamily="18" charset="0"/>
              </a:rPr>
              <a:t>0</a:t>
            </a:r>
            <a:r>
              <a:rPr lang="zh-CN" altLang="en-US" sz="2000" b="1" dirty="0">
                <a:latin typeface="Times New Roman" panose="02020603050405020304" pitchFamily="18" charset="0"/>
              </a:rPr>
              <a:t>约为百分之几。</a:t>
            </a:r>
            <a:endParaRPr lang="zh-CN" altLang="en-US" sz="2000" b="1" dirty="0">
              <a:latin typeface="Times New Roman" panose="02020603050405020304" pitchFamily="18" charset="0"/>
            </a:endParaRPr>
          </a:p>
        </p:txBody>
      </p:sp>
      <p:sp>
        <p:nvSpPr>
          <p:cNvPr id="689156" name="矩形 689155"/>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89157" name="矩形 689156"/>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89158" name="矩形 689157"/>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0178" name="标题 690177"/>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0179" name="文本占位符 690178"/>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因此，高频小信号放大电路的基本类型是选频放大电路，选频放大电路以选频器作为线性放大器的负载，或作为放大器与负载之间的匹配器它主要由放大器与选频回路两部分构成。用于放大的有源器件可以是半导体三极管，也可以是场效应管、电子管或者是集成运算放大器。用于调谐的选频器件可以是</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谐振回路，也可以是晶体滤波器、陶瓷滤波器、</a:t>
            </a:r>
            <a:r>
              <a:rPr lang="en-US" altLang="zh-CN" sz="2000" b="1">
                <a:latin typeface="Times New Roman" panose="02020603050405020304" pitchFamily="18" charset="0"/>
              </a:rPr>
              <a:t>LC</a:t>
            </a:r>
            <a:r>
              <a:rPr lang="zh-CN" altLang="en-US" sz="2000" b="1" dirty="0">
                <a:latin typeface="Times New Roman" panose="02020603050405020304" pitchFamily="18" charset="0"/>
              </a:rPr>
              <a:t>集中滤波器及声表面波滤波器等。本实验用三极管作为放大器件，</a:t>
            </a:r>
            <a:r>
              <a:rPr lang="en-US" altLang="zh-CN" sz="2000" b="1">
                <a:latin typeface="Times New Roman" panose="02020603050405020304" pitchFamily="18" charset="0"/>
              </a:rPr>
              <a:t>LC</a:t>
            </a:r>
            <a:r>
              <a:rPr lang="zh-CN" altLang="en-US" sz="2000" b="1" dirty="0">
                <a:latin typeface="Times New Roman" panose="02020603050405020304" pitchFamily="18" charset="0"/>
              </a:rPr>
              <a:t>谐振回路作为选频器。在分析时，主要用如下参数衡量电路的技术指标</a:t>
            </a:r>
            <a:r>
              <a:rPr lang="en-US" altLang="zh-CN" sz="2000" b="1">
                <a:latin typeface="Times New Roman" panose="02020603050405020304" pitchFamily="18" charset="0"/>
              </a:rPr>
              <a:t>:</a:t>
            </a:r>
            <a:r>
              <a:rPr lang="zh-CN" altLang="en-US" sz="2000" b="1" dirty="0">
                <a:latin typeface="Times New Roman" panose="02020603050405020304" pitchFamily="18" charset="0"/>
              </a:rPr>
              <a:t>中心频率、增益、噪声系数、灵敏度、通频带与选择性。</a:t>
            </a:r>
            <a:endParaRPr lang="zh-CN" altLang="en-US" sz="2000" b="1">
              <a:latin typeface="Times New Roman" panose="02020603050405020304" pitchFamily="18" charset="0"/>
            </a:endParaRPr>
          </a:p>
        </p:txBody>
      </p:sp>
      <p:sp>
        <p:nvSpPr>
          <p:cNvPr id="690180" name="矩形 690179"/>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0181" name="矩形 690180"/>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0182" name="矩形 690181"/>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1202" name="标题 691201"/>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1203" name="文本占位符 691202"/>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单调谐放大电路一般采用</a:t>
            </a:r>
            <a:r>
              <a:rPr lang="en-US" altLang="zh-CN" sz="2000" b="1">
                <a:latin typeface="Times New Roman" panose="02020603050405020304" pitchFamily="18" charset="0"/>
              </a:rPr>
              <a:t>LC</a:t>
            </a:r>
            <a:r>
              <a:rPr lang="zh-CN" altLang="en-US" sz="2000" b="1" dirty="0">
                <a:latin typeface="Times New Roman" panose="02020603050405020304" pitchFamily="18" charset="0"/>
              </a:rPr>
              <a:t>回路作为选频器的放大电路，它只有一个</a:t>
            </a:r>
            <a:r>
              <a:rPr lang="en-US" altLang="zh-CN" sz="2000" b="1">
                <a:latin typeface="Times New Roman" panose="02020603050405020304" pitchFamily="18" charset="0"/>
              </a:rPr>
              <a:t>LC</a:t>
            </a:r>
            <a:r>
              <a:rPr lang="zh-CN" altLang="en-US" sz="2000" b="1" dirty="0">
                <a:latin typeface="Times New Roman" panose="02020603050405020304" pitchFamily="18" charset="0"/>
              </a:rPr>
              <a:t>回路，调谐在一个频率上，并通过变压器藕合输出，</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36</a:t>
            </a:r>
            <a:r>
              <a:rPr lang="zh-CN" altLang="en-US" sz="2000" b="1" dirty="0">
                <a:latin typeface="Times New Roman" panose="02020603050405020304" pitchFamily="18" charset="0"/>
              </a:rPr>
              <a:t>所示为该电路原理。</a:t>
            </a: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为了改善调谐电路的频率特性，通常采用双调谐放大电路，其电路如</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37</a:t>
            </a:r>
            <a:r>
              <a:rPr lang="zh-CN" altLang="en-US" sz="2000" b="1" dirty="0">
                <a:latin typeface="Times New Roman" panose="02020603050405020304" pitchFamily="18" charset="0"/>
              </a:rPr>
              <a:t>所示，幅频特性如</a:t>
            </a:r>
            <a:r>
              <a:rPr lang="zh-CN" altLang="en-US" sz="2000" b="1" dirty="0">
                <a:latin typeface="Times New Roman" panose="02020603050405020304" pitchFamily="18" charset="0"/>
                <a:hlinkClick r:id="rId3" action="ppaction://hlinksldjump"/>
              </a:rPr>
              <a:t>图</a:t>
            </a:r>
            <a:r>
              <a:rPr lang="en-US" altLang="zh-CN" sz="2000" b="1">
                <a:latin typeface="Times New Roman" panose="02020603050405020304" pitchFamily="18" charset="0"/>
                <a:hlinkClick r:id="rId3" action="ppaction://hlinksldjump"/>
              </a:rPr>
              <a:t>2</a:t>
            </a:r>
            <a:r>
              <a:rPr lang="zh-CN" altLang="en-US" sz="2000" b="1" dirty="0">
                <a:latin typeface="Times New Roman" panose="02020603050405020304" pitchFamily="18" charset="0"/>
                <a:hlinkClick r:id="rId3" action="ppaction://hlinksldjump"/>
              </a:rPr>
              <a:t>一</a:t>
            </a:r>
            <a:r>
              <a:rPr lang="en-US" altLang="zh-CN" sz="2000" b="1">
                <a:latin typeface="Times New Roman" panose="02020603050405020304" pitchFamily="18" charset="0"/>
                <a:hlinkClick r:id="rId3" action="ppaction://hlinksldjump"/>
              </a:rPr>
              <a:t>38</a:t>
            </a:r>
            <a:r>
              <a:rPr lang="zh-CN" altLang="en-US" sz="2000" b="1" dirty="0">
                <a:latin typeface="Times New Roman" panose="02020603050405020304" pitchFamily="18" charset="0"/>
              </a:rPr>
              <a:t>所示。双调谐放大电路是由两个彼此藕合的单调谐放大回路组成的。它们的谐振频率应调在同一个中心频率上。两种常见的藕合回路是</a:t>
            </a:r>
            <a:r>
              <a:rPr lang="en-US" altLang="zh-CN" sz="2000" b="1">
                <a:latin typeface="Times New Roman" panose="02020603050405020304" pitchFamily="18" charset="0"/>
              </a:rPr>
              <a:t>:</a:t>
            </a:r>
            <a:r>
              <a:rPr lang="zh-CN" altLang="en-US" sz="2000" b="1" dirty="0">
                <a:latin typeface="Times New Roman" panose="02020603050405020304" pitchFamily="18" charset="0"/>
              </a:rPr>
              <a:t>两个单调谐回路通过互感</a:t>
            </a:r>
            <a:r>
              <a:rPr lang="en-US" altLang="zh-CN" sz="2000" b="1">
                <a:latin typeface="Times New Roman" panose="02020603050405020304" pitchFamily="18" charset="0"/>
              </a:rPr>
              <a:t>M</a:t>
            </a:r>
            <a:r>
              <a:rPr lang="zh-CN" altLang="en-US" sz="2000" b="1" dirty="0">
                <a:latin typeface="Times New Roman" panose="02020603050405020304" pitchFamily="18" charset="0"/>
              </a:rPr>
              <a:t>藕合，如</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37(a)</a:t>
            </a:r>
            <a:r>
              <a:rPr lang="zh-CN" altLang="en-US" sz="2000" b="1" dirty="0">
                <a:latin typeface="Times New Roman" panose="02020603050405020304" pitchFamily="18" charset="0"/>
              </a:rPr>
              <a:t>所示，称为互感藕合双调谐振回路</a:t>
            </a:r>
            <a:r>
              <a:rPr lang="en-US" altLang="zh-CN" sz="2000" b="1">
                <a:latin typeface="Times New Roman" panose="02020603050405020304" pitchFamily="18" charset="0"/>
              </a:rPr>
              <a:t>;</a:t>
            </a:r>
            <a:r>
              <a:rPr lang="zh-CN" altLang="en-US" sz="2000" b="1" dirty="0">
                <a:latin typeface="Times New Roman" panose="02020603050405020304" pitchFamily="18" charset="0"/>
              </a:rPr>
              <a:t>两个单调谐回路通过电容藕合，如</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37 ( b)</a:t>
            </a:r>
            <a:r>
              <a:rPr lang="zh-CN" altLang="en-US" sz="2000" b="1" dirty="0">
                <a:latin typeface="Times New Roman" panose="02020603050405020304" pitchFamily="18" charset="0"/>
              </a:rPr>
              <a:t>所示，称为电容藕合双调谐回路。</a:t>
            </a:r>
            <a:endParaRPr lang="zh-CN" altLang="en-US" sz="2000" b="1" dirty="0">
              <a:latin typeface="Times New Roman" panose="02020603050405020304" pitchFamily="18" charset="0"/>
            </a:endParaRPr>
          </a:p>
        </p:txBody>
      </p:sp>
      <p:sp>
        <p:nvSpPr>
          <p:cNvPr id="691204" name="矩形 691203"/>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1205" name="矩形 691204"/>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1206" name="矩形 691205"/>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2226" name="标题 692225"/>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2227" name="文本占位符 692226"/>
          <p:cNvSpPr>
            <a:spLocks noGrp="1"/>
          </p:cNvSpPr>
          <p:nvPr>
            <p:ph type="body" idx="1"/>
          </p:nvPr>
        </p:nvSpPr>
        <p:spPr>
          <a:ln/>
        </p:spPr>
        <p:txBody>
          <a:bodyPr vert="horz" wrap="square" lIns="91440" tIns="45720" rIns="91440" bIns="45720" anchor="t" anchorCtr="0"/>
          <a:p>
            <a:pPr>
              <a:lnSpc>
                <a:spcPct val="130000"/>
              </a:lnSpc>
            </a:pPr>
            <a:r>
              <a:rPr lang="en-US" altLang="zh-CN" sz="2000" b="1" dirty="0">
                <a:latin typeface="Times New Roman" panose="02020603050405020304" pitchFamily="18" charset="0"/>
              </a:rPr>
              <a:t>    </a:t>
            </a:r>
            <a:r>
              <a:rPr lang="zh-CN" altLang="en-US" sz="2000" b="1" dirty="0">
                <a:latin typeface="Times New Roman" panose="02020603050405020304" pitchFamily="18" charset="0"/>
              </a:rPr>
              <a:t>若改变互感系数</a:t>
            </a:r>
            <a:r>
              <a:rPr lang="en-US" altLang="zh-CN" sz="2000" b="1">
                <a:latin typeface="Times New Roman" panose="02020603050405020304" pitchFamily="18" charset="0"/>
              </a:rPr>
              <a:t>M</a:t>
            </a:r>
            <a:r>
              <a:rPr lang="zh-CN" altLang="en-US" sz="2000" b="1" dirty="0">
                <a:latin typeface="Times New Roman" panose="02020603050405020304" pitchFamily="18" charset="0"/>
              </a:rPr>
              <a:t>或者藕合电容</a:t>
            </a:r>
            <a:r>
              <a:rPr lang="en-US" altLang="zh-CN" sz="2000" b="1">
                <a:latin typeface="Times New Roman" panose="02020603050405020304" pitchFamily="18" charset="0"/>
              </a:rPr>
              <a:t>C</a:t>
            </a:r>
            <a:r>
              <a:rPr lang="zh-CN" altLang="en-US" sz="2000" b="1" dirty="0">
                <a:latin typeface="Times New Roman" panose="02020603050405020304" pitchFamily="18" charset="0"/>
              </a:rPr>
              <a:t>，就可以改变两个单调谐回路之间的藕合程度。通常用藕合系数</a:t>
            </a:r>
            <a:r>
              <a:rPr lang="en-US" altLang="zh-CN" sz="2000" b="1">
                <a:latin typeface="Times New Roman" panose="02020603050405020304" pitchFamily="18" charset="0"/>
              </a:rPr>
              <a:t>k</a:t>
            </a:r>
            <a:r>
              <a:rPr lang="zh-CN" altLang="en-US" sz="2000" b="1" dirty="0">
                <a:latin typeface="Times New Roman" panose="02020603050405020304" pitchFamily="18" charset="0"/>
              </a:rPr>
              <a:t>来表征其藕合程度，即</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电容藕合双调谐回路的藕合系数为</a:t>
            </a: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endParaRPr lang="zh-CN" altLang="en-US" sz="2000" b="1" dirty="0">
              <a:latin typeface="Times New Roman" panose="02020603050405020304" pitchFamily="18" charset="0"/>
            </a:endParaRPr>
          </a:p>
          <a:p>
            <a:pPr>
              <a:lnSpc>
                <a:spcPct val="130000"/>
              </a:lnSpc>
            </a:pPr>
            <a:r>
              <a:rPr lang="zh-CN" altLang="en-US" sz="2000" b="1" dirty="0">
                <a:latin typeface="Times New Roman" panose="02020603050405020304" pitchFamily="18" charset="0"/>
              </a:rPr>
              <a:t>    式中</a:t>
            </a:r>
            <a:r>
              <a:rPr lang="en-US" altLang="zh-CN" sz="2000" b="1">
                <a:latin typeface="Times New Roman" panose="02020603050405020304" pitchFamily="18" charset="0"/>
              </a:rPr>
              <a:t>C</a:t>
            </a:r>
            <a:r>
              <a:rPr lang="en-US" altLang="en-US" sz="2000" b="1"/>
              <a:t>′</a:t>
            </a:r>
            <a:r>
              <a:rPr lang="en-US" altLang="zh-CN" sz="2000" b="1">
                <a:latin typeface="Times New Roman" panose="02020603050405020304" pitchFamily="18" charset="0"/>
              </a:rPr>
              <a:t>1</a:t>
            </a:r>
            <a:r>
              <a:rPr lang="zh-CN" altLang="en-US" sz="2000" b="1" dirty="0">
                <a:latin typeface="Times New Roman" panose="02020603050405020304" pitchFamily="18" charset="0"/>
              </a:rPr>
              <a:t>与</a:t>
            </a:r>
            <a:r>
              <a:rPr lang="en-US" altLang="zh-CN" sz="2000" b="1">
                <a:latin typeface="Times New Roman" panose="02020603050405020304" pitchFamily="18" charset="0"/>
              </a:rPr>
              <a:t>C</a:t>
            </a:r>
            <a:r>
              <a:rPr lang="en-US" altLang="en-US" sz="2000" b="1"/>
              <a:t>′</a:t>
            </a:r>
            <a:r>
              <a:rPr lang="en-US" altLang="zh-CN" sz="2000" b="1">
                <a:latin typeface="Times New Roman" panose="02020603050405020304" pitchFamily="18" charset="0"/>
              </a:rPr>
              <a:t>2</a:t>
            </a:r>
            <a:r>
              <a:rPr lang="zh-CN" altLang="en-US" sz="2000" b="1" dirty="0">
                <a:latin typeface="Times New Roman" panose="02020603050405020304" pitchFamily="18" charset="0"/>
              </a:rPr>
              <a:t>是等效到初、次级回路的全部电容之和。</a:t>
            </a:r>
            <a:endParaRPr lang="zh-CN" altLang="en-US" sz="2000" b="1" dirty="0">
              <a:latin typeface="Times New Roman" panose="02020603050405020304" pitchFamily="18" charset="0"/>
            </a:endParaRPr>
          </a:p>
        </p:txBody>
      </p:sp>
      <p:sp>
        <p:nvSpPr>
          <p:cNvPr id="692228" name="矩形 692227"/>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2229" name="矩形 692228"/>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2230" name="矩形 692229"/>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92231" name="图片 692230"/>
          <p:cNvPicPr>
            <a:picLocks noChangeAspect="1"/>
          </p:cNvPicPr>
          <p:nvPr/>
        </p:nvPicPr>
        <p:blipFill>
          <a:blip r:embed="rId1"/>
          <a:stretch>
            <a:fillRect/>
          </a:stretch>
        </p:blipFill>
        <p:spPr>
          <a:xfrm>
            <a:off x="3881438" y="2828925"/>
            <a:ext cx="1381125" cy="600075"/>
          </a:xfrm>
          <a:prstGeom prst="rect">
            <a:avLst/>
          </a:prstGeom>
          <a:noFill/>
          <a:ln w="9525">
            <a:noFill/>
          </a:ln>
        </p:spPr>
      </p:pic>
      <p:pic>
        <p:nvPicPr>
          <p:cNvPr id="692232" name="图片 692231"/>
          <p:cNvPicPr>
            <a:picLocks noChangeAspect="1"/>
          </p:cNvPicPr>
          <p:nvPr/>
        </p:nvPicPr>
        <p:blipFill>
          <a:blip r:embed="rId2"/>
          <a:stretch>
            <a:fillRect/>
          </a:stretch>
        </p:blipFill>
        <p:spPr>
          <a:xfrm>
            <a:off x="3492500" y="4076700"/>
            <a:ext cx="2752725" cy="762000"/>
          </a:xfrm>
          <a:prstGeom prst="rect">
            <a:avLst/>
          </a:prstGeom>
          <a:noFill/>
          <a:ln w="9525">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3250" name="标题 693249"/>
          <p:cNvSpPr>
            <a:spLocks noGrp="1"/>
          </p:cNvSpPr>
          <p:nvPr>
            <p:ph type="title"/>
          </p:nvPr>
        </p:nvSpPr>
        <p:spPr>
          <a:ln/>
        </p:spPr>
        <p:txBody>
          <a:bodyPr anchor="b" anchorCtr="0"/>
          <a:p>
            <a:pPr algn="ctr"/>
            <a:r>
              <a:rPr lang="en-US" altLang="zh-CN" b="1">
                <a:solidFill>
                  <a:schemeClr val="tx1"/>
                </a:solidFill>
                <a:latin typeface="Times New Roman" panose="02020603050405020304" pitchFamily="18" charset="0"/>
              </a:rPr>
              <a:t>2.5  </a:t>
            </a:r>
            <a:r>
              <a:rPr lang="zh-CN" altLang="en-US" b="1" dirty="0">
                <a:solidFill>
                  <a:schemeClr val="tx1"/>
                </a:solidFill>
                <a:latin typeface="Times New Roman" panose="02020603050405020304" pitchFamily="18" charset="0"/>
              </a:rPr>
              <a:t>实训</a:t>
            </a:r>
            <a:r>
              <a:rPr lang="en-US" altLang="zh-CN" b="1">
                <a:solidFill>
                  <a:schemeClr val="tx1"/>
                </a:solidFill>
                <a:latin typeface="Times New Roman" panose="02020603050405020304" pitchFamily="18" charset="0"/>
              </a:rPr>
              <a:t>2</a:t>
            </a:r>
            <a:r>
              <a:rPr lang="zh-CN" altLang="en-US" b="1" dirty="0">
                <a:solidFill>
                  <a:schemeClr val="tx1"/>
                </a:solidFill>
                <a:latin typeface="Times New Roman" panose="02020603050405020304" pitchFamily="18" charset="0"/>
              </a:rPr>
              <a:t>：接收与小信号调谐放大</a:t>
            </a:r>
            <a:endParaRPr lang="zh-CN" altLang="en-US" b="1" dirty="0">
              <a:solidFill>
                <a:schemeClr val="tx1"/>
              </a:solidFill>
              <a:latin typeface="Times New Roman" panose="02020603050405020304" pitchFamily="18" charset="0"/>
            </a:endParaRPr>
          </a:p>
        </p:txBody>
      </p:sp>
      <p:sp>
        <p:nvSpPr>
          <p:cNvPr id="693251" name="文本占位符 693250"/>
          <p:cNvSpPr>
            <a:spLocks noGrp="1"/>
          </p:cNvSpPr>
          <p:nvPr>
            <p:ph type="body" idx="1"/>
          </p:nvPr>
        </p:nvSpPr>
        <p:spPr>
          <a:ln/>
        </p:spPr>
        <p:txBody>
          <a:bodyPr vert="horz" wrap="square" lIns="91440" tIns="45720" rIns="91440" bIns="45720" anchor="t" anchorCtr="0"/>
          <a:p>
            <a:pPr>
              <a:lnSpc>
                <a:spcPct val="130000"/>
              </a:lnSpc>
            </a:pPr>
            <a:r>
              <a:rPr lang="en-US" altLang="zh-CN" sz="2000" b="1">
                <a:latin typeface="Times New Roman" panose="02020603050405020304" pitchFamily="18" charset="0"/>
              </a:rPr>
              <a:t>    (2)</a:t>
            </a:r>
            <a:r>
              <a:rPr lang="zh-CN" altLang="en-US" sz="2000" b="1" dirty="0">
                <a:latin typeface="Times New Roman" panose="02020603050405020304" pitchFamily="18" charset="0"/>
              </a:rPr>
              <a:t>实际线路分析实际电路如</a:t>
            </a:r>
            <a:r>
              <a:rPr lang="zh-CN" altLang="en-US" sz="2000" b="1" dirty="0">
                <a:latin typeface="Times New Roman" panose="02020603050405020304" pitchFamily="18" charset="0"/>
                <a:hlinkClick r:id="rId1" action="ppaction://hlinksldjump"/>
              </a:rPr>
              <a:t>图</a:t>
            </a:r>
            <a:r>
              <a:rPr lang="en-US" altLang="zh-CN" sz="2000" b="1">
                <a:latin typeface="Times New Roman" panose="02020603050405020304" pitchFamily="18" charset="0"/>
                <a:hlinkClick r:id="rId1" action="ppaction://hlinksldjump"/>
              </a:rPr>
              <a:t>2</a:t>
            </a:r>
            <a:r>
              <a:rPr lang="zh-CN" altLang="en-US" sz="2000" b="1" dirty="0">
                <a:latin typeface="Times New Roman" panose="02020603050405020304" pitchFamily="18" charset="0"/>
                <a:hlinkClick r:id="rId1" action="ppaction://hlinksldjump"/>
              </a:rPr>
              <a:t>一</a:t>
            </a:r>
            <a:r>
              <a:rPr lang="en-US" altLang="zh-CN" sz="2000" b="1">
                <a:latin typeface="Times New Roman" panose="02020603050405020304" pitchFamily="18" charset="0"/>
                <a:hlinkClick r:id="rId1" action="ppaction://hlinksldjump"/>
              </a:rPr>
              <a:t>39</a:t>
            </a:r>
            <a:r>
              <a:rPr lang="zh-CN" altLang="en-US" sz="2000" b="1" dirty="0">
                <a:latin typeface="Times New Roman" panose="02020603050405020304" pitchFamily="18" charset="0"/>
              </a:rPr>
              <a:t>所示，图中，由</a:t>
            </a:r>
            <a:r>
              <a:rPr lang="en-US" altLang="zh-CN" sz="2000" b="1">
                <a:latin typeface="Times New Roman" panose="02020603050405020304" pitchFamily="18" charset="0"/>
              </a:rPr>
              <a:t>BG</a:t>
            </a:r>
            <a:r>
              <a:rPr lang="en-US" altLang="zh-CN" sz="2000" b="1" baseline="-25000">
                <a:latin typeface="Times New Roman" panose="02020603050405020304" pitchFamily="18" charset="0"/>
              </a:rPr>
              <a:t>601</a:t>
            </a:r>
            <a:r>
              <a:rPr lang="zh-CN" altLang="en-US" sz="2000" b="1" dirty="0">
                <a:latin typeface="Times New Roman" panose="02020603050405020304" pitchFamily="18" charset="0"/>
              </a:rPr>
              <a:t>等元器件组成单调谐放大器，由</a:t>
            </a:r>
            <a:r>
              <a:rPr lang="en-US" altLang="zh-CN" sz="2000" b="1">
                <a:latin typeface="Times New Roman" panose="02020603050405020304" pitchFamily="18" charset="0"/>
              </a:rPr>
              <a:t>BG</a:t>
            </a:r>
            <a:r>
              <a:rPr lang="en-US" altLang="zh-CN" sz="2000" b="1" baseline="-25000">
                <a:latin typeface="Times New Roman" panose="02020603050405020304" pitchFamily="18" charset="0"/>
              </a:rPr>
              <a:t>602</a:t>
            </a:r>
            <a:r>
              <a:rPr lang="zh-CN" altLang="en-US" sz="2000" b="1" dirty="0">
                <a:latin typeface="Times New Roman" panose="02020603050405020304" pitchFamily="18" charset="0"/>
              </a:rPr>
              <a:t>等元器件组成双调谐放大器，它们的天线输入端</a:t>
            </a:r>
            <a:r>
              <a:rPr lang="en-US" altLang="zh-CN" sz="2000" b="1">
                <a:latin typeface="Times New Roman" panose="02020603050405020304" pitchFamily="18" charset="0"/>
              </a:rPr>
              <a:t>(J</a:t>
            </a:r>
            <a:r>
              <a:rPr lang="en-US" altLang="zh-CN" sz="2000" b="1" baseline="-25000">
                <a:latin typeface="Times New Roman" panose="02020603050405020304" pitchFamily="18" charset="0"/>
              </a:rPr>
              <a:t>601</a:t>
            </a:r>
            <a:r>
              <a:rPr lang="zh-CN" altLang="en-US" sz="2000" b="1" dirty="0">
                <a:latin typeface="Times New Roman" panose="02020603050405020304" pitchFamily="18" charset="0"/>
              </a:rPr>
              <a:t>和</a:t>
            </a:r>
            <a:r>
              <a:rPr lang="en-US" altLang="zh-CN" sz="2000" b="1">
                <a:latin typeface="Times New Roman" panose="02020603050405020304" pitchFamily="18" charset="0"/>
              </a:rPr>
              <a:t>J</a:t>
            </a:r>
            <a:r>
              <a:rPr lang="en-US" altLang="zh-CN" sz="2000" b="1" baseline="-25000">
                <a:latin typeface="Times New Roman" panose="02020603050405020304" pitchFamily="18" charset="0"/>
              </a:rPr>
              <a:t>603</a:t>
            </a:r>
            <a:r>
              <a:rPr lang="en-US" altLang="zh-CN" sz="2000" b="1">
                <a:latin typeface="Times New Roman" panose="02020603050405020304" pitchFamily="18" charset="0"/>
              </a:rPr>
              <a:t>)</a:t>
            </a:r>
            <a:r>
              <a:rPr lang="zh-CN" altLang="en-US" sz="2000" b="1" dirty="0">
                <a:latin typeface="Times New Roman" panose="02020603050405020304" pitchFamily="18" charset="0"/>
              </a:rPr>
              <a:t>接收</a:t>
            </a:r>
            <a:r>
              <a:rPr lang="en-US" altLang="zh-CN" sz="2000" b="1">
                <a:latin typeface="Times New Roman" panose="02020603050405020304" pitchFamily="18" charset="0"/>
              </a:rPr>
              <a:t>10 MHz</a:t>
            </a:r>
            <a:r>
              <a:rPr lang="zh-CN" altLang="en-US" sz="2000" b="1" dirty="0">
                <a:latin typeface="Times New Roman" panose="02020603050405020304" pitchFamily="18" charset="0"/>
              </a:rPr>
              <a:t>调制波信号。至放大管之间的</a:t>
            </a:r>
            <a:r>
              <a:rPr lang="en-US" altLang="zh-CN" sz="2000" b="1">
                <a:latin typeface="Times New Roman" panose="02020603050405020304" pitchFamily="18" charset="0"/>
              </a:rPr>
              <a:t>LC</a:t>
            </a:r>
            <a:r>
              <a:rPr lang="zh-CN" altLang="en-US" sz="2000" b="1" dirty="0">
                <a:latin typeface="Times New Roman" panose="02020603050405020304" pitchFamily="18" charset="0"/>
              </a:rPr>
              <a:t>元件组成天线输入匹配回路。切换开关</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601</a:t>
            </a:r>
            <a:r>
              <a:rPr lang="zh-CN" altLang="en-US" sz="2000" b="1" dirty="0">
                <a:latin typeface="Times New Roman" panose="02020603050405020304" pitchFamily="18" charset="0"/>
              </a:rPr>
              <a:t>用于改变射级电阻，以改变</a:t>
            </a:r>
            <a:r>
              <a:rPr lang="en-US" altLang="zh-CN" sz="2000" b="1">
                <a:latin typeface="Times New Roman" panose="02020603050405020304" pitchFamily="18" charset="0"/>
              </a:rPr>
              <a:t>BG</a:t>
            </a:r>
            <a:r>
              <a:rPr lang="en-US" altLang="zh-CN" sz="2000" b="1" baseline="-25000">
                <a:latin typeface="Times New Roman" panose="02020603050405020304" pitchFamily="18" charset="0"/>
              </a:rPr>
              <a:t>601</a:t>
            </a:r>
            <a:r>
              <a:rPr lang="zh-CN" altLang="en-US" sz="2000" b="1" dirty="0">
                <a:latin typeface="Times New Roman" panose="02020603050405020304" pitchFamily="18" charset="0"/>
              </a:rPr>
              <a:t>的直流工作点。切换开关</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602</a:t>
            </a:r>
            <a:r>
              <a:rPr lang="zh-CN" altLang="en-US" sz="2000" b="1" dirty="0">
                <a:latin typeface="Times New Roman" panose="02020603050405020304" pitchFamily="18" charset="0"/>
              </a:rPr>
              <a:t>用于改变</a:t>
            </a:r>
            <a:r>
              <a:rPr lang="en-US" altLang="zh-CN" sz="2000" b="1">
                <a:latin typeface="Times New Roman" panose="02020603050405020304" pitchFamily="18" charset="0"/>
              </a:rPr>
              <a:t>LC</a:t>
            </a:r>
            <a:r>
              <a:rPr lang="zh-CN" altLang="en-US" sz="2000" b="1" dirty="0">
                <a:latin typeface="Times New Roman" panose="02020603050405020304" pitchFamily="18" charset="0"/>
              </a:rPr>
              <a:t>振荡回路的阻尼电阻，以改变</a:t>
            </a:r>
            <a:r>
              <a:rPr lang="en-US" altLang="zh-CN" sz="2000" b="1">
                <a:latin typeface="Times New Roman" panose="02020603050405020304" pitchFamily="18" charset="0"/>
              </a:rPr>
              <a:t>LC</a:t>
            </a:r>
            <a:r>
              <a:rPr lang="zh-CN" altLang="en-US" sz="2000" b="1" dirty="0">
                <a:latin typeface="Times New Roman" panose="02020603050405020304" pitchFamily="18" charset="0"/>
              </a:rPr>
              <a:t>回路的</a:t>
            </a:r>
            <a:r>
              <a:rPr lang="en-US" altLang="zh-CN" sz="2000" b="1">
                <a:latin typeface="Times New Roman" panose="02020603050405020304" pitchFamily="18" charset="0"/>
              </a:rPr>
              <a:t>Q</a:t>
            </a:r>
            <a:r>
              <a:rPr lang="zh-CN" altLang="en-US" sz="2000" b="1" dirty="0">
                <a:latin typeface="Times New Roman" panose="02020603050405020304" pitchFamily="18" charset="0"/>
              </a:rPr>
              <a:t>值。切换开关</a:t>
            </a:r>
            <a:r>
              <a:rPr lang="en-US" altLang="zh-CN" sz="2000" b="1">
                <a:latin typeface="Times New Roman" panose="02020603050405020304" pitchFamily="18" charset="0"/>
              </a:rPr>
              <a:t>K</a:t>
            </a:r>
            <a:r>
              <a:rPr lang="en-US" altLang="zh-CN" sz="2000" b="1" baseline="-25000">
                <a:latin typeface="Times New Roman" panose="02020603050405020304" pitchFamily="18" charset="0"/>
              </a:rPr>
              <a:t>603</a:t>
            </a:r>
            <a:r>
              <a:rPr lang="zh-CN" altLang="en-US" sz="2000" b="1" dirty="0">
                <a:latin typeface="Times New Roman" panose="02020603050405020304" pitchFamily="18" charset="0"/>
              </a:rPr>
              <a:t>可改变双调谐回路的藕合电容，以观测</a:t>
            </a:r>
            <a:r>
              <a:rPr lang="zh-CN" altLang="en-US" sz="2000" b="1">
                <a:latin typeface="Times New Roman" panose="02020603050405020304" pitchFamily="18" charset="0"/>
              </a:rPr>
              <a:t>      </a:t>
            </a:r>
            <a:endParaRPr lang="zh-CN" altLang="en-US" sz="2000" b="1">
              <a:latin typeface="Times New Roman" panose="02020603050405020304" pitchFamily="18" charset="0"/>
            </a:endParaRPr>
          </a:p>
          <a:p>
            <a:pPr>
              <a:lnSpc>
                <a:spcPct val="130000"/>
              </a:lnSpc>
            </a:pPr>
            <a:r>
              <a:rPr lang="zh-CN" altLang="en-US" sz="2000" b="1">
                <a:latin typeface="Times New Roman" panose="02020603050405020304" pitchFamily="18" charset="0"/>
              </a:rPr>
              <a:t>                                  </a:t>
            </a:r>
            <a:r>
              <a:rPr lang="zh-CN" altLang="en-US" sz="2000" b="1" dirty="0">
                <a:latin typeface="Times New Roman" panose="02020603050405020304" pitchFamily="18" charset="0"/>
              </a:rPr>
              <a:t>这</a:t>
            </a:r>
            <a:r>
              <a:rPr lang="en-US" altLang="zh-CN" sz="2000" b="1">
                <a:latin typeface="Times New Roman" panose="02020603050405020304" pitchFamily="18" charset="0"/>
              </a:rPr>
              <a:t>3</a:t>
            </a:r>
            <a:r>
              <a:rPr lang="zh-CN" altLang="en-US" sz="2000" b="1" dirty="0">
                <a:latin typeface="Times New Roman" panose="02020603050405020304" pitchFamily="18" charset="0"/>
              </a:rPr>
              <a:t>种状态下的双调谐回路幅频特性曲线</a:t>
            </a:r>
            <a:r>
              <a:rPr lang="en-US" altLang="zh-CN" sz="2000" b="1">
                <a:latin typeface="Times New Roman" panose="02020603050405020304" pitchFamily="18" charset="0"/>
              </a:rPr>
              <a:t>(</a:t>
            </a:r>
            <a:r>
              <a:rPr lang="zh-CN" altLang="en-US" sz="2000" b="1" dirty="0">
                <a:latin typeface="Times New Roman" panose="02020603050405020304" pitchFamily="18" charset="0"/>
              </a:rPr>
              <a:t>见</a:t>
            </a:r>
            <a:r>
              <a:rPr lang="zh-CN" altLang="en-US" sz="2000" b="1" dirty="0">
                <a:latin typeface="Times New Roman" panose="02020603050405020304" pitchFamily="18" charset="0"/>
                <a:hlinkClick r:id="rId2" action="ppaction://hlinksldjump"/>
              </a:rPr>
              <a:t>图</a:t>
            </a:r>
            <a:r>
              <a:rPr lang="en-US" altLang="zh-CN" sz="2000" b="1">
                <a:latin typeface="Times New Roman" panose="02020603050405020304" pitchFamily="18" charset="0"/>
                <a:hlinkClick r:id="rId2" action="ppaction://hlinksldjump"/>
              </a:rPr>
              <a:t>2</a:t>
            </a:r>
            <a:r>
              <a:rPr lang="zh-CN" altLang="en-US" sz="2000" b="1" dirty="0">
                <a:latin typeface="Times New Roman" panose="02020603050405020304" pitchFamily="18" charset="0"/>
                <a:hlinkClick r:id="rId2" action="ppaction://hlinksldjump"/>
              </a:rPr>
              <a:t>一</a:t>
            </a:r>
            <a:r>
              <a:rPr lang="en-US" altLang="zh-CN" sz="2000" b="1">
                <a:latin typeface="Times New Roman" panose="02020603050405020304" pitchFamily="18" charset="0"/>
                <a:hlinkClick r:id="rId2" action="ppaction://hlinksldjump"/>
              </a:rPr>
              <a:t>38 </a:t>
            </a:r>
            <a:r>
              <a:rPr lang="en-US" altLang="zh-CN" sz="2000" b="1">
                <a:latin typeface="Times New Roman" panose="02020603050405020304" pitchFamily="18" charset="0"/>
              </a:rPr>
              <a:t>)</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p:txBody>
      </p:sp>
      <p:sp>
        <p:nvSpPr>
          <p:cNvPr id="693252" name="矩形 693251"/>
          <p:cNvSpPr/>
          <p:nvPr/>
        </p:nvSpPr>
        <p:spPr>
          <a:xfrm>
            <a:off x="7310438"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nextslide"/>
              </a:rPr>
              <a:t>下一页</a:t>
            </a:r>
            <a:endParaRPr lang="zh-CN" altLang="en-US" dirty="0">
              <a:latin typeface="Verdana" panose="020B0604030504040204" pitchFamily="34" charset="0"/>
            </a:endParaRPr>
          </a:p>
        </p:txBody>
      </p:sp>
      <p:sp>
        <p:nvSpPr>
          <p:cNvPr id="693253" name="矩形 693252"/>
          <p:cNvSpPr/>
          <p:nvPr/>
        </p:nvSpPr>
        <p:spPr>
          <a:xfrm>
            <a:off x="8102600"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firstslide"/>
              </a:rPr>
              <a:t>返回</a:t>
            </a:r>
            <a:endParaRPr lang="zh-CN" altLang="en-US" dirty="0">
              <a:latin typeface="Verdana" panose="020B0604030504040204" pitchFamily="34" charset="0"/>
            </a:endParaRPr>
          </a:p>
        </p:txBody>
      </p:sp>
      <p:sp>
        <p:nvSpPr>
          <p:cNvPr id="693254" name="矩形 693253"/>
          <p:cNvSpPr/>
          <p:nvPr/>
        </p:nvSpPr>
        <p:spPr>
          <a:xfrm>
            <a:off x="6443663" y="6308725"/>
            <a:ext cx="790575" cy="360363"/>
          </a:xfrm>
          <a:prstGeom prst="rect">
            <a:avLst/>
          </a:prstGeom>
          <a:noFill/>
          <a:ln w="9525">
            <a:noFill/>
          </a:ln>
        </p:spPr>
        <p:txBody>
          <a:bodyPr wrap="none" lIns="90000" tIns="46800" rIns="90000" bIns="46800" anchor="ctr" anchorCtr="0"/>
          <a:p>
            <a:pPr algn="ctr"/>
            <a:r>
              <a:rPr lang="zh-CN" altLang="en-US" dirty="0">
                <a:latin typeface="Verdana" panose="020B0604030504040204" pitchFamily="34" charset="0"/>
                <a:hlinkClick r:id="" action="ppaction://hlinkshowjump?jump=previousslide"/>
              </a:rPr>
              <a:t>上一页</a:t>
            </a:r>
            <a:endParaRPr lang="zh-CN" altLang="en-US" dirty="0">
              <a:latin typeface="Verdana" panose="020B0604030504040204" pitchFamily="34" charset="0"/>
            </a:endParaRPr>
          </a:p>
        </p:txBody>
      </p:sp>
      <p:pic>
        <p:nvPicPr>
          <p:cNvPr id="693255" name="图片 693254"/>
          <p:cNvPicPr>
            <a:picLocks noChangeAspect="1"/>
          </p:cNvPicPr>
          <p:nvPr/>
        </p:nvPicPr>
        <p:blipFill>
          <a:blip r:embed="rId3"/>
          <a:stretch>
            <a:fillRect/>
          </a:stretch>
        </p:blipFill>
        <p:spPr>
          <a:xfrm>
            <a:off x="1917700" y="4797425"/>
            <a:ext cx="1933575" cy="314325"/>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YjIyYWQxOTAwODg5ZTFjNTMyYzMwYjc5N2RiMmU1NzYifQ=="/>
</p:tagLst>
</file>

<file path=ppt/theme/theme1.xml><?xml version="1.0" encoding="utf-8"?>
<a:theme xmlns:a="http://schemas.openxmlformats.org/drawingml/2006/main" name="Eclipse">
  <a:themeElements>
    <a:clrScheme name="">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9B7B7"/>
      </a:accent6>
      <a:hlink>
        <a:srgbClr val="006666"/>
      </a:hlink>
      <a:folHlink>
        <a:srgbClr val="B2B2B2"/>
      </a:folHlink>
    </a:clrScheme>
    <a:fontScheme nam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9B7B7"/>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9B7B7"/>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5B7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
        <a:dk1>
          <a:srgbClr val="000000"/>
        </a:dk1>
        <a:lt1>
          <a:srgbClr val="64AAAE"/>
        </a:lt1>
        <a:dk2>
          <a:srgbClr val="FFFFCC"/>
        </a:dk2>
        <a:lt2>
          <a:srgbClr val="5F5F5F"/>
        </a:lt2>
        <a:accent1>
          <a:srgbClr val="B4B1DB"/>
        </a:accent1>
        <a:accent2>
          <a:srgbClr val="61C1D7"/>
        </a:accent2>
        <a:accent3>
          <a:srgbClr val="B8D1D3"/>
        </a:accent3>
        <a:accent4>
          <a:srgbClr val="000000"/>
        </a:accent4>
        <a:accent5>
          <a:srgbClr val="D6D4EA"/>
        </a:accent5>
        <a:accent6>
          <a:srgbClr val="56ADC1"/>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
        <a:dk1>
          <a:srgbClr val="F8F8F8"/>
        </a:dk1>
        <a:lt1>
          <a:srgbClr val="2A285A"/>
        </a:lt1>
        <a:dk2>
          <a:srgbClr val="FFFFFF"/>
        </a:dk2>
        <a:lt2>
          <a:srgbClr val="5F5F5F"/>
        </a:lt2>
        <a:accent1>
          <a:srgbClr val="999966"/>
        </a:accent1>
        <a:accent2>
          <a:srgbClr val="8C8B9D"/>
        </a:accent2>
        <a:accent3>
          <a:srgbClr val="ACACB5"/>
        </a:accent3>
        <a:accent4>
          <a:srgbClr val="D6D6D6"/>
        </a:accent4>
        <a:accent5>
          <a:srgbClr val="CACAB9"/>
        </a:accent5>
        <a:accent6>
          <a:srgbClr val="7D7C8C"/>
        </a:accent6>
        <a:hlink>
          <a:srgbClr val="465174"/>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360404"/>
        </a:lt1>
        <a:dk2>
          <a:srgbClr val="FFFFFF"/>
        </a:dk2>
        <a:lt2>
          <a:srgbClr val="434343"/>
        </a:lt2>
        <a:accent1>
          <a:srgbClr val="669900"/>
        </a:accent1>
        <a:accent2>
          <a:srgbClr val="CC6600"/>
        </a:accent2>
        <a:accent3>
          <a:srgbClr val="AEAAAA"/>
        </a:accent3>
        <a:accent4>
          <a:srgbClr val="DCDCDC"/>
        </a:accent4>
        <a:accent5>
          <a:srgbClr val="B9CAAA"/>
        </a:accent5>
        <a:accent6>
          <a:srgbClr val="B75B00"/>
        </a:accent6>
        <a:hlink>
          <a:srgbClr val="CC3300"/>
        </a:hlink>
        <a:folHlink>
          <a:srgbClr val="80808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8285FE"/>
        </a:dk2>
        <a:lt2>
          <a:srgbClr val="434343"/>
        </a:lt2>
        <a:accent1>
          <a:srgbClr val="669900"/>
        </a:accent1>
        <a:accent2>
          <a:srgbClr val="9900FF"/>
        </a:accent2>
        <a:accent3>
          <a:srgbClr val="AAAAAA"/>
        </a:accent3>
        <a:accent4>
          <a:srgbClr val="DCDCDC"/>
        </a:accent4>
        <a:accent5>
          <a:srgbClr val="B9CAAA"/>
        </a:accent5>
        <a:accent6>
          <a:srgbClr val="8900E5"/>
        </a:accent6>
        <a:hlink>
          <a:srgbClr val="6600CC"/>
        </a:hlink>
        <a:folHlink>
          <a:srgbClr val="808080"/>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0066FF"/>
        </a:dk2>
        <a:lt2>
          <a:srgbClr val="434343"/>
        </a:lt2>
        <a:accent1>
          <a:srgbClr val="339966"/>
        </a:accent1>
        <a:accent2>
          <a:srgbClr val="FFCC00"/>
        </a:accent2>
        <a:accent3>
          <a:srgbClr val="AAAAAA"/>
        </a:accent3>
        <a:accent4>
          <a:srgbClr val="DCDCDC"/>
        </a:accent4>
        <a:accent5>
          <a:srgbClr val="ADCAB9"/>
        </a:accent5>
        <a:accent6>
          <a:srgbClr val="E5B700"/>
        </a:accent6>
        <a:hlink>
          <a:srgbClr val="CC0000"/>
        </a:hlink>
        <a:folHlink>
          <a:srgbClr val="808080"/>
        </a:folHlink>
      </a:clrScheme>
      <a:clrMap bg1="lt1" tx1="dk1" bg2="lt2" tx2="dk2" accent1="accent1" accent2="accent2" accent3="accent3" accent4="accent4" accent5="accent5" accent6="accent6" hlink="hlink" folHlink="folHlink"/>
    </a:extraClrScheme>
    <a:extraClrScheme>
      <a:clrScheme name="">
        <a:dk1>
          <a:srgbClr val="FFFFFF"/>
        </a:dk1>
        <a:lt1>
          <a:srgbClr val="669900"/>
        </a:lt1>
        <a:dk2>
          <a:srgbClr val="FFFFCC"/>
        </a:dk2>
        <a:lt2>
          <a:srgbClr val="333300"/>
        </a:lt2>
        <a:accent1>
          <a:srgbClr val="CCCC00"/>
        </a:accent1>
        <a:accent2>
          <a:srgbClr val="99CC00"/>
        </a:accent2>
        <a:accent3>
          <a:srgbClr val="B9CAAA"/>
        </a:accent3>
        <a:accent4>
          <a:srgbClr val="DCDCDC"/>
        </a:accent4>
        <a:accent5>
          <a:srgbClr val="E2E2AA"/>
        </a:accent5>
        <a:accent6>
          <a:srgbClr val="89B700"/>
        </a:accent6>
        <a:hlink>
          <a:srgbClr val="336600"/>
        </a:hlink>
        <a:folHlink>
          <a:srgbClr val="FFFF66"/>
        </a:folHlink>
      </a:clrScheme>
      <a:clrMap bg1="lt1" tx1="dk1" bg2="lt2" tx2="dk2" accent1="accent1" accent2="accent2" accent3="accent3" accent4="accent4" accent5="accent5" accent6="accent6" hlink="hlink" folHlink="folHlink"/>
    </a:extraClrScheme>
    <a:extraClrScheme>
      <a:clrScheme name="">
        <a:dk1>
          <a:srgbClr val="FFFFCC"/>
        </a:dk1>
        <a:lt1>
          <a:srgbClr val="660000"/>
        </a:lt1>
        <a:dk2>
          <a:srgbClr val="CCCCCC"/>
        </a:dk2>
        <a:lt2>
          <a:srgbClr val="333333"/>
        </a:lt2>
        <a:accent1>
          <a:srgbClr val="FF6600"/>
        </a:accent1>
        <a:accent2>
          <a:srgbClr val="CC3300"/>
        </a:accent2>
        <a:accent3>
          <a:srgbClr val="B9AAAA"/>
        </a:accent3>
        <a:accent4>
          <a:srgbClr val="DCDCAF"/>
        </a:accent4>
        <a:accent5>
          <a:srgbClr val="FFB9AA"/>
        </a:accent5>
        <a:accent6>
          <a:srgbClr val="B72D00"/>
        </a:accent6>
        <a:hlink>
          <a:srgbClr val="990000"/>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Eclipse</Template>
  <TotalTime>0</TotalTime>
  <Words>24215</Words>
  <Application>WPS 演示</Application>
  <PresentationFormat>在屏幕上显示</PresentationFormat>
  <Paragraphs>1506</Paragraphs>
  <Slides>145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145</vt:i4>
      </vt:variant>
    </vt:vector>
  </HeadingPairs>
  <TitlesOfParts>
    <vt:vector size="154" baseType="lpstr">
      <vt:lpstr>Arial</vt:lpstr>
      <vt:lpstr>宋体</vt:lpstr>
      <vt:lpstr>Wingdings</vt:lpstr>
      <vt:lpstr>Times New Roman</vt:lpstr>
      <vt:lpstr>Verdana</vt:lpstr>
      <vt:lpstr>微软雅黑</vt:lpstr>
      <vt:lpstr>Arial Unicode MS</vt:lpstr>
      <vt:lpstr>Calibri</vt:lpstr>
      <vt:lpstr>Eclipse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MC SYSTEM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MC SYSTEM</dc:creator>
  <cp:lastModifiedBy>张匠</cp:lastModifiedBy>
  <cp:revision>634</cp:revision>
  <dcterms:created xsi:type="dcterms:W3CDTF">2006-06-30T00:48:50Z</dcterms:created>
  <dcterms:modified xsi:type="dcterms:W3CDTF">2022-07-14T02:43:54Z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2FEECF2725F44150B6B1594C92F08815</vt:lpwstr>
  </property>
  <property fmtid="{D5CDD505-2E9C-101B-9397-08002B2CF9AE}" pid="3" name="KSOProductBuildVer">
    <vt:lpwstr>2052-11.1.0.11830</vt:lpwstr>
  </property>
</Properties>
</file>